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4"/>
  </p:sldMasterIdLst>
  <p:notesMasterIdLst>
    <p:notesMasterId r:id="rId36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</p:sldIdLst>
  <p:sldSz cx="9144000" cy="5143500" type="screen16x9"/>
  <p:notesSz cx="6858000" cy="9144000"/>
  <p:embeddedFontLst>
    <p:embeddedFont>
      <p:font typeface="Chelsea Market" panose="02000000000000000000" pitchFamily="2" charset="0"/>
      <p:regular r:id="rId37"/>
    </p:embeddedFont>
    <p:embeddedFont>
      <p:font typeface="Playfair Display SC" pitchFamily="2" charset="77"/>
      <p:regular r:id="rId38"/>
      <p:bold r:id="rId39"/>
      <p:italic r:id="rId40"/>
      <p:boldItalic r:id="rId41"/>
    </p:embeddedFont>
    <p:embeddedFont>
      <p:font typeface="Roboto" panose="02000000000000000000" pitchFamily="2" charset="0"/>
      <p:regular r:id="rId42"/>
      <p:bold r:id="rId43"/>
      <p:italic r:id="rId44"/>
      <p:boldItalic r:id="rId45"/>
    </p:embeddedFont>
    <p:embeddedFont>
      <p:font typeface="Roboto Slab" pitchFamily="2" charset="0"/>
      <p:regular r:id="rId46"/>
      <p:bold r:id="rId4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0151A54-CB25-41FD-88FB-E255B8C7EBE7}" v="32" dt="2022-01-05T23:14:40.93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32"/>
  </p:normalViewPr>
  <p:slideViewPr>
    <p:cSldViewPr snapToGrid="0">
      <p:cViewPr varScale="1">
        <p:scale>
          <a:sx n="142" d="100"/>
          <a:sy n="142" d="100"/>
        </p:scale>
        <p:origin x="760" y="16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3.fntdata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49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8.fntdata"/><Relationship Id="rId52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7.fntdata"/><Relationship Id="rId48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20" Type="http://schemas.openxmlformats.org/officeDocument/2006/relationships/slide" Target="slides/slide16.xml"/><Relationship Id="rId41" Type="http://schemas.openxmlformats.org/officeDocument/2006/relationships/font" Target="fonts/font5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ad88b2fa7e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ad88b2fa7e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9d3f978626_0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9d3f978626_0_1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9d3f978626_0_2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9d3f978626_0_2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9d3f978626_0_4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9d3f978626_0_4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9d3f978626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9d3f978626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9d3f978626_0_2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Google Shape;332;g9d3f978626_0_2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9d3f978626_0_4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" name="Google Shape;352;g9d3f978626_0_4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9d3f978626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" name="Google Shape;364;g9d3f978626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9d3f978626_0_1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8" name="Google Shape;398;g9d3f978626_0_1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9d3f978626_0_4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7" name="Google Shape;417;g9d3f978626_0_4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9d3f978626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8" name="Google Shape;428;g9d3f978626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9d3f978626_0_5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9d3f978626_0_5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g9d3f978626_0_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9" name="Google Shape;469;g9d3f978626_0_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g9d3f978626_0_4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8" name="Google Shape;488;g9d3f978626_0_4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g9d3f978626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3" name="Google Shape;503;g9d3f978626_0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g9d3f978626_0_3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5" name="Google Shape;535;g9d3f978626_0_3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g9d3f978626_0_4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4" name="Google Shape;554;g9d3f978626_0_4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g9d3f978626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5" name="Google Shape;565;g9d3f978626_0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g9d3f978626_0_1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7" name="Google Shape;597;g9d3f978626_0_1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g9d3f978626_0_5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6" name="Google Shape;616;g9d3f978626_0_5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g9d3f978626_0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8" name="Google Shape;628;g9d3f978626_0_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g9d3f978626_0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2" name="Google Shape;662;g9d3f978626_0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9d3f978626_0_5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9d3f978626_0_5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g9d3f978626_0_3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1" name="Google Shape;681;g9d3f978626_0_3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gad88b2fa7e_0_3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2" name="Google Shape;692;gad88b2fa7e_0_3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c6f75fceb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c6f75fceb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c6f75fceb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c6f75fceb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9d3f978626_0_3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9d3f978626_0_3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9d3f978626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9d3f978626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9d3f978626_0_1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9d3f978626_0_1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9d3f978626_0_3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9d3f978626_0_3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1524800" y="672606"/>
            <a:ext cx="1081625" cy="1124950"/>
          </a:xfrm>
          <a:custGeom>
            <a:avLst/>
            <a:gdLst/>
            <a:ahLst/>
            <a:cxnLst/>
            <a:rect l="l" t="t" r="r" b="b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accent5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11" name="Google Shape;11;p2"/>
          <p:cNvSpPr/>
          <p:nvPr/>
        </p:nvSpPr>
        <p:spPr>
          <a:xfrm rot="10800000">
            <a:off x="6537563" y="3342925"/>
            <a:ext cx="1081625" cy="1124950"/>
          </a:xfrm>
          <a:custGeom>
            <a:avLst/>
            <a:gdLst/>
            <a:ahLst/>
            <a:cxnLst/>
            <a:rect l="l" t="t" r="r" b="b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accent5"/>
            </a:solidFill>
            <a:prstDash val="solid"/>
            <a:miter lim="8000"/>
            <a:headEnd type="none" w="sm" len="sm"/>
            <a:tailEnd type="none" w="sm" len="sm"/>
          </a:ln>
        </p:spPr>
      </p:sp>
      <p:cxnSp>
        <p:nvCxnSpPr>
          <p:cNvPr id="12" name="Google Shape;12;p2"/>
          <p:cNvCxnSpPr/>
          <p:nvPr/>
        </p:nvCxnSpPr>
        <p:spPr>
          <a:xfrm>
            <a:off x="4359602" y="2817464"/>
            <a:ext cx="4248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1680302" y="1188925"/>
            <a:ext cx="5783400" cy="14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1680302" y="3049450"/>
            <a:ext cx="5783400" cy="90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1"/>
          <p:cNvSpPr/>
          <p:nvPr/>
        </p:nvSpPr>
        <p:spPr>
          <a:xfrm>
            <a:off x="150" y="5076825"/>
            <a:ext cx="9143700" cy="66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11"/>
          <p:cNvSpPr txBox="1">
            <a:spLocks noGrp="1"/>
          </p:cNvSpPr>
          <p:nvPr>
            <p:ph type="title" hasCustomPrompt="1"/>
          </p:nvPr>
        </p:nvSpPr>
        <p:spPr>
          <a:xfrm>
            <a:off x="387900" y="1152450"/>
            <a:ext cx="8368200" cy="15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5" name="Google Shape;55;p11"/>
          <p:cNvSpPr txBox="1">
            <a:spLocks noGrp="1"/>
          </p:cNvSpPr>
          <p:nvPr>
            <p:ph type="body" idx="1"/>
          </p:nvPr>
        </p:nvSpPr>
        <p:spPr>
          <a:xfrm>
            <a:off x="387900" y="2919450"/>
            <a:ext cx="8368200" cy="10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" name="Google Shape;56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Google Shape;17;p3"/>
          <p:cNvCxnSpPr/>
          <p:nvPr/>
        </p:nvCxnSpPr>
        <p:spPr>
          <a:xfrm>
            <a:off x="4359602" y="2817464"/>
            <a:ext cx="4248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480750" y="1764950"/>
            <a:ext cx="8222100" cy="90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Google Shape;21;p4"/>
          <p:cNvCxnSpPr/>
          <p:nvPr/>
        </p:nvCxnSpPr>
        <p:spPr>
          <a:xfrm>
            <a:off x="492563" y="1260284"/>
            <a:ext cx="4248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Google Shape;26;p5"/>
          <p:cNvCxnSpPr/>
          <p:nvPr/>
        </p:nvCxnSpPr>
        <p:spPr>
          <a:xfrm>
            <a:off x="492563" y="1260284"/>
            <a:ext cx="4248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7" name="Google Shape;27;p5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body" idx="1"/>
          </p:nvPr>
        </p:nvSpPr>
        <p:spPr>
          <a:xfrm>
            <a:off x="387900" y="1489825"/>
            <a:ext cx="3999900" cy="30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2"/>
          </p:nvPr>
        </p:nvSpPr>
        <p:spPr>
          <a:xfrm>
            <a:off x="4756200" y="1489825"/>
            <a:ext cx="3999900" cy="30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Google Shape;35;p7"/>
          <p:cNvCxnSpPr/>
          <p:nvPr/>
        </p:nvCxnSpPr>
        <p:spPr>
          <a:xfrm>
            <a:off x="489218" y="1412277"/>
            <a:ext cx="3315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6" name="Google Shape;36;p7"/>
          <p:cNvSpPr txBox="1">
            <a:spLocks noGrp="1"/>
          </p:cNvSpPr>
          <p:nvPr>
            <p:ph type="title"/>
          </p:nvPr>
        </p:nvSpPr>
        <p:spPr>
          <a:xfrm>
            <a:off x="3879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body" idx="1"/>
          </p:nvPr>
        </p:nvSpPr>
        <p:spPr>
          <a:xfrm>
            <a:off x="387900" y="1594025"/>
            <a:ext cx="2808000" cy="268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41" name="Google Shape;41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9"/>
          <p:cNvSpPr/>
          <p:nvPr/>
        </p:nvSpPr>
        <p:spPr>
          <a:xfrm>
            <a:off x="4572000" y="-7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4" name="Google Shape;44;p9"/>
          <p:cNvCxnSpPr/>
          <p:nvPr/>
        </p:nvCxnSpPr>
        <p:spPr>
          <a:xfrm>
            <a:off x="5029675" y="4495503"/>
            <a:ext cx="540900" cy="0"/>
          </a:xfrm>
          <a:prstGeom prst="straightConnector1">
            <a:avLst/>
          </a:prstGeom>
          <a:noFill/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5" name="Google Shape;45;p9"/>
          <p:cNvSpPr txBox="1">
            <a:spLocks noGrp="1"/>
          </p:cNvSpPr>
          <p:nvPr>
            <p:ph type="title"/>
          </p:nvPr>
        </p:nvSpPr>
        <p:spPr>
          <a:xfrm>
            <a:off x="265500" y="1209075"/>
            <a:ext cx="4045200" cy="150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>
            <a:endParaRPr/>
          </a:p>
        </p:txBody>
      </p:sp>
      <p:sp>
        <p:nvSpPr>
          <p:cNvPr id="46" name="Google Shape;46;p9"/>
          <p:cNvSpPr txBox="1">
            <a:spLocks noGrp="1"/>
          </p:cNvSpPr>
          <p:nvPr>
            <p:ph type="subTitle" idx="1"/>
          </p:nvPr>
        </p:nvSpPr>
        <p:spPr>
          <a:xfrm>
            <a:off x="265500" y="276900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0"/>
          <p:cNvSpPr txBox="1">
            <a:spLocks noGrp="1"/>
          </p:cNvSpPr>
          <p:nvPr>
            <p:ph type="body" idx="1"/>
          </p:nvPr>
        </p:nvSpPr>
        <p:spPr>
          <a:xfrm>
            <a:off x="319500" y="423372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 Slab"/>
              <a:buNone/>
              <a:defRPr>
                <a:latin typeface="Roboto Slab"/>
                <a:ea typeface="Roboto Slab"/>
                <a:cs typeface="Roboto Slab"/>
                <a:sym typeface="Roboto Slab"/>
              </a:defRPr>
            </a:lvl1pPr>
          </a:lstStyle>
          <a:p>
            <a:endParaRPr/>
          </a:p>
        </p:txBody>
      </p:sp>
      <p:sp>
        <p:nvSpPr>
          <p:cNvPr id="51" name="Google Shape;51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marina">
    <p:bg>
      <p:bgPr>
        <a:solidFill>
          <a:srgbClr val="1C4587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●"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 rtl="0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3" Type="http://schemas.openxmlformats.org/officeDocument/2006/relationships/image" Target="../media/image27.gif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6" Type="http://schemas.openxmlformats.org/officeDocument/2006/relationships/hyperlink" Target="http://www.youtube.com/watch?v=0yZcDeVsj_Y" TargetMode="External"/><Relationship Id="rId5" Type="http://schemas.openxmlformats.org/officeDocument/2006/relationships/image" Target="../media/image29.gif"/><Relationship Id="rId4" Type="http://schemas.openxmlformats.org/officeDocument/2006/relationships/image" Target="../media/image28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5" Type="http://schemas.openxmlformats.org/officeDocument/2006/relationships/image" Target="../media/image5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gif"/><Relationship Id="rId3" Type="http://schemas.openxmlformats.org/officeDocument/2006/relationships/image" Target="../media/image35.gif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6" Type="http://schemas.openxmlformats.org/officeDocument/2006/relationships/hyperlink" Target="http://www.youtube.com/watch?v=0yZcDeVsj_Y" TargetMode="External"/><Relationship Id="rId5" Type="http://schemas.openxmlformats.org/officeDocument/2006/relationships/image" Target="../media/image37.gif"/><Relationship Id="rId4" Type="http://schemas.openxmlformats.org/officeDocument/2006/relationships/image" Target="../media/image36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gif"/><Relationship Id="rId3" Type="http://schemas.openxmlformats.org/officeDocument/2006/relationships/image" Target="../media/image44.gif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Relationship Id="rId6" Type="http://schemas.openxmlformats.org/officeDocument/2006/relationships/hyperlink" Target="http://www.youtube.com/watch?v=0yZcDeVsj_Y" TargetMode="External"/><Relationship Id="rId5" Type="http://schemas.openxmlformats.org/officeDocument/2006/relationships/image" Target="../media/image46.gif"/><Relationship Id="rId4" Type="http://schemas.openxmlformats.org/officeDocument/2006/relationships/image" Target="../media/image45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7" Type="http://schemas.openxmlformats.org/officeDocument/2006/relationships/image" Target="../media/image5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png"/><Relationship Id="rId5" Type="http://schemas.openxmlformats.org/officeDocument/2006/relationships/image" Target="../media/image4.png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gif"/><Relationship Id="rId3" Type="http://schemas.openxmlformats.org/officeDocument/2006/relationships/image" Target="../media/image28.gif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Relationship Id="rId6" Type="http://schemas.openxmlformats.org/officeDocument/2006/relationships/hyperlink" Target="http://www.youtube.com/watch?v=0yZcDeVsj_Y" TargetMode="External"/><Relationship Id="rId5" Type="http://schemas.openxmlformats.org/officeDocument/2006/relationships/image" Target="../media/image35.gif"/><Relationship Id="rId4" Type="http://schemas.openxmlformats.org/officeDocument/2006/relationships/image" Target="../media/image27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gif"/><Relationship Id="rId3" Type="http://schemas.openxmlformats.org/officeDocument/2006/relationships/image" Target="../media/image57.gif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Relationship Id="rId6" Type="http://schemas.openxmlformats.org/officeDocument/2006/relationships/hyperlink" Target="http://www.youtube.com/watch?v=0yZcDeVsj_Y" TargetMode="External"/><Relationship Id="rId5" Type="http://schemas.openxmlformats.org/officeDocument/2006/relationships/image" Target="../media/image37.gif"/><Relationship Id="rId4" Type="http://schemas.openxmlformats.org/officeDocument/2006/relationships/image" Target="../media/image29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gif"/><Relationship Id="rId3" Type="http://schemas.openxmlformats.org/officeDocument/2006/relationships/image" Target="../media/image64.gif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Relationship Id="rId6" Type="http://schemas.openxmlformats.org/officeDocument/2006/relationships/hyperlink" Target="http://www.youtube.com/watch?v=0yZcDeVsj_Y" TargetMode="External"/><Relationship Id="rId5" Type="http://schemas.openxmlformats.org/officeDocument/2006/relationships/image" Target="../media/image66.gif"/><Relationship Id="rId4" Type="http://schemas.openxmlformats.org/officeDocument/2006/relationships/image" Target="../media/image65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gi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gif"/><Relationship Id="rId3" Type="http://schemas.openxmlformats.org/officeDocument/2006/relationships/image" Target="../media/image9.gif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1.xml"/><Relationship Id="rId6" Type="http://schemas.openxmlformats.org/officeDocument/2006/relationships/hyperlink" Target="http://www.youtube.com/watch?v=0yZcDeVsj_Y" TargetMode="External"/><Relationship Id="rId5" Type="http://schemas.openxmlformats.org/officeDocument/2006/relationships/image" Target="../media/image28.gif"/><Relationship Id="rId4" Type="http://schemas.openxmlformats.org/officeDocument/2006/relationships/image" Target="../media/image45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image" Target="../media/image8.gif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hyperlink" Target="http://www.youtube.com/watch?v=0yZcDeVsj_Y" TargetMode="External"/><Relationship Id="rId5" Type="http://schemas.openxmlformats.org/officeDocument/2006/relationships/image" Target="../media/image10.gif"/><Relationship Id="rId4" Type="http://schemas.openxmlformats.org/officeDocument/2006/relationships/image" Target="../media/image9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3" Type="http://schemas.openxmlformats.org/officeDocument/2006/relationships/image" Target="../media/image18.gif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6" Type="http://schemas.openxmlformats.org/officeDocument/2006/relationships/hyperlink" Target="http://www.youtube.com/watch?v=0yZcDeVsj_Y" TargetMode="External"/><Relationship Id="rId5" Type="http://schemas.openxmlformats.org/officeDocument/2006/relationships/image" Target="../media/image20.gif"/><Relationship Id="rId4" Type="http://schemas.openxmlformats.org/officeDocument/2006/relationships/image" Target="../media/image19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3"/>
          <p:cNvSpPr txBox="1"/>
          <p:nvPr/>
        </p:nvSpPr>
        <p:spPr>
          <a:xfrm>
            <a:off x="2104025" y="1911325"/>
            <a:ext cx="6759000" cy="8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700" b="1">
                <a:solidFill>
                  <a:srgbClr val="0000FF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J’espionne l’hiver 2</a:t>
            </a:r>
            <a:endParaRPr sz="3700">
              <a:solidFill>
                <a:srgbClr val="0000FF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00">
              <a:latin typeface="Chelsea Market"/>
              <a:ea typeface="Chelsea Market"/>
              <a:cs typeface="Chelsea Market"/>
              <a:sym typeface="Chelsea Marke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00">
              <a:latin typeface="Playfair Display SC"/>
              <a:ea typeface="Playfair Display SC"/>
              <a:cs typeface="Playfair Display SC"/>
              <a:sym typeface="Playfair Display S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00">
              <a:latin typeface="Playfair Display SC"/>
              <a:ea typeface="Playfair Display SC"/>
              <a:cs typeface="Playfair Display SC"/>
              <a:sym typeface="Playfair Display S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00">
              <a:latin typeface="Playfair Display SC"/>
              <a:ea typeface="Playfair Display SC"/>
              <a:cs typeface="Playfair Display SC"/>
              <a:sym typeface="Playfair Display S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00">
              <a:latin typeface="Playfair Display SC"/>
              <a:ea typeface="Playfair Display SC"/>
              <a:cs typeface="Playfair Display SC"/>
              <a:sym typeface="Playfair Display SC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700">
              <a:latin typeface="Playfair Display SC"/>
              <a:ea typeface="Playfair Display SC"/>
              <a:cs typeface="Playfair Display SC"/>
              <a:sym typeface="Playfair Display SC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700">
              <a:latin typeface="Playfair Display SC"/>
              <a:ea typeface="Playfair Display SC"/>
              <a:cs typeface="Playfair Display SC"/>
              <a:sym typeface="Playfair Display SC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22"/>
          <p:cNvSpPr txBox="1">
            <a:spLocks noGrp="1"/>
          </p:cNvSpPr>
          <p:nvPr>
            <p:ph type="body" idx="1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  <a:solidFill>
            <a:srgbClr val="C9DAF8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100"/>
              <a:buNone/>
            </a:pPr>
            <a:endParaRPr/>
          </a:p>
        </p:txBody>
      </p:sp>
      <p:sp>
        <p:nvSpPr>
          <p:cNvPr id="224" name="Google Shape;224;p22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helsea Market"/>
                <a:ea typeface="Chelsea Market"/>
                <a:cs typeface="Chelsea Market"/>
                <a:sym typeface="Chelsea Market"/>
              </a:rPr>
              <a:t>  Combien de mitaines vois-tu ?</a:t>
            </a:r>
            <a:endParaRPr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pic>
        <p:nvPicPr>
          <p:cNvPr id="225" name="Google Shape;225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99278" y="409738"/>
            <a:ext cx="928326" cy="782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81174" y="2292000"/>
            <a:ext cx="672918" cy="84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81175" y="3201300"/>
            <a:ext cx="581450" cy="525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365525" y="2074753"/>
            <a:ext cx="804075" cy="623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08201" y="2470647"/>
            <a:ext cx="581450" cy="4902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17826" y="3945697"/>
            <a:ext cx="581450" cy="4902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18701" y="1687897"/>
            <a:ext cx="581450" cy="4902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1001" y="3855597"/>
            <a:ext cx="581450" cy="4902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51701" y="1598872"/>
            <a:ext cx="581450" cy="4902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19301" y="2784172"/>
            <a:ext cx="581450" cy="4902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5901" y="1598872"/>
            <a:ext cx="581450" cy="4902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41375" y="2220025"/>
            <a:ext cx="581450" cy="525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93150" y="1993250"/>
            <a:ext cx="581450" cy="525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35150" y="3927825"/>
            <a:ext cx="581450" cy="525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70400" y="3123975"/>
            <a:ext cx="581450" cy="525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08488" y="3353700"/>
            <a:ext cx="581450" cy="525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99725" y="2099237"/>
            <a:ext cx="581450" cy="525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34525" y="2766300"/>
            <a:ext cx="581450" cy="525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85262" y="1540400"/>
            <a:ext cx="672918" cy="84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50449" y="1540400"/>
            <a:ext cx="672918" cy="84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97974" y="2879750"/>
            <a:ext cx="672918" cy="84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88574" y="3649925"/>
            <a:ext cx="672918" cy="84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60224" y="3580300"/>
            <a:ext cx="672918" cy="84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481825" y="1564038"/>
            <a:ext cx="737925" cy="737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897475" y="1492275"/>
            <a:ext cx="737925" cy="737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55225" y="2114025"/>
            <a:ext cx="737925" cy="737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920738" y="3017988"/>
            <a:ext cx="737925" cy="737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355150" y="3244950"/>
            <a:ext cx="737925" cy="737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743250" y="2721875"/>
            <a:ext cx="737925" cy="737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94325" y="3821838"/>
            <a:ext cx="737925" cy="737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710175" y="3789053"/>
            <a:ext cx="804075" cy="623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52438" y="2516253"/>
            <a:ext cx="804075" cy="623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05900" y="2991915"/>
            <a:ext cx="804075" cy="623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748475" y="3879215"/>
            <a:ext cx="804075" cy="623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716863" y="1621415"/>
            <a:ext cx="804075" cy="623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93076" y="3945708"/>
            <a:ext cx="581450" cy="4902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29338" y="1687908"/>
            <a:ext cx="581450" cy="4902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57851" y="2784171"/>
            <a:ext cx="581450" cy="4902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30613" y="3364933"/>
            <a:ext cx="581450" cy="4902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23"/>
          <p:cNvSpPr/>
          <p:nvPr/>
        </p:nvSpPr>
        <p:spPr>
          <a:xfrm>
            <a:off x="0" y="0"/>
            <a:ext cx="9161100" cy="2484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23"/>
          <p:cNvSpPr txBox="1">
            <a:spLocks noGrp="1"/>
          </p:cNvSpPr>
          <p:nvPr>
            <p:ph type="title" idx="4294967295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" sz="2300" dirty="0">
                <a:solidFill>
                  <a:srgbClr val="1C4587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 </a:t>
            </a:r>
            <a:r>
              <a:rPr lang="en" sz="2500" dirty="0">
                <a:solidFill>
                  <a:srgbClr val="1C4587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Fais </a:t>
            </a:r>
            <a:r>
              <a:rPr lang="en" sz="2500" err="1">
                <a:solidFill>
                  <a:srgbClr val="1C4587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l’exercice</a:t>
            </a:r>
            <a:r>
              <a:rPr lang="en" sz="2500" dirty="0">
                <a:solidFill>
                  <a:srgbClr val="1C4587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 pour le </a:t>
            </a:r>
            <a:r>
              <a:rPr lang="en" sz="2500" err="1">
                <a:solidFill>
                  <a:srgbClr val="1C4587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nombre</a:t>
            </a:r>
            <a:r>
              <a:rPr lang="en" sz="2500" dirty="0">
                <a:solidFill>
                  <a:srgbClr val="1C4587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 </a:t>
            </a:r>
            <a:r>
              <a:rPr lang="en" sz="2500">
                <a:solidFill>
                  <a:srgbClr val="1C4587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compté !</a:t>
            </a:r>
            <a:endParaRPr sz="2500">
              <a:solidFill>
                <a:srgbClr val="1C4587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270" name="Google Shape;270;p23"/>
          <p:cNvSpPr/>
          <p:nvPr/>
        </p:nvSpPr>
        <p:spPr>
          <a:xfrm>
            <a:off x="431500" y="1366425"/>
            <a:ext cx="1644300" cy="1644300"/>
          </a:xfrm>
          <a:prstGeom prst="ellipse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Chelsea Market"/>
                <a:ea typeface="Chelsea Market"/>
                <a:cs typeface="Chelsea Market"/>
                <a:sym typeface="Chelsea Market"/>
              </a:rPr>
              <a:t>12</a:t>
            </a:r>
            <a:endParaRPr sz="500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cxnSp>
        <p:nvCxnSpPr>
          <p:cNvPr id="271" name="Google Shape;271;p23"/>
          <p:cNvCxnSpPr/>
          <p:nvPr/>
        </p:nvCxnSpPr>
        <p:spPr>
          <a:xfrm>
            <a:off x="1118175" y="3613373"/>
            <a:ext cx="2709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72" name="Google Shape;272;p23"/>
          <p:cNvSpPr/>
          <p:nvPr/>
        </p:nvSpPr>
        <p:spPr>
          <a:xfrm>
            <a:off x="2649463" y="1351550"/>
            <a:ext cx="1644300" cy="1644300"/>
          </a:xfrm>
          <a:prstGeom prst="ellipse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Chelsea Market"/>
                <a:ea typeface="Chelsea Market"/>
                <a:cs typeface="Chelsea Market"/>
                <a:sym typeface="Chelsea Market"/>
              </a:rPr>
              <a:t>7</a:t>
            </a:r>
            <a:endParaRPr sz="500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cxnSp>
        <p:nvCxnSpPr>
          <p:cNvPr id="273" name="Google Shape;273;p23"/>
          <p:cNvCxnSpPr/>
          <p:nvPr/>
        </p:nvCxnSpPr>
        <p:spPr>
          <a:xfrm>
            <a:off x="3327800" y="3613373"/>
            <a:ext cx="2709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74" name="Google Shape;274;p23"/>
          <p:cNvSpPr/>
          <p:nvPr/>
        </p:nvSpPr>
        <p:spPr>
          <a:xfrm>
            <a:off x="4867425" y="1366425"/>
            <a:ext cx="1644300" cy="1644300"/>
          </a:xfrm>
          <a:prstGeom prst="ellipse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Chelsea Market"/>
                <a:ea typeface="Chelsea Market"/>
                <a:cs typeface="Chelsea Market"/>
                <a:sym typeface="Chelsea Market"/>
              </a:rPr>
              <a:t>10</a:t>
            </a:r>
            <a:endParaRPr sz="500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cxnSp>
        <p:nvCxnSpPr>
          <p:cNvPr id="275" name="Google Shape;275;p23"/>
          <p:cNvCxnSpPr/>
          <p:nvPr/>
        </p:nvCxnSpPr>
        <p:spPr>
          <a:xfrm>
            <a:off x="5554075" y="3613373"/>
            <a:ext cx="2709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76" name="Google Shape;276;p23"/>
          <p:cNvSpPr/>
          <p:nvPr/>
        </p:nvSpPr>
        <p:spPr>
          <a:xfrm>
            <a:off x="7085400" y="1366425"/>
            <a:ext cx="1644300" cy="1644300"/>
          </a:xfrm>
          <a:prstGeom prst="ellipse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Chelsea Market"/>
                <a:ea typeface="Chelsea Market"/>
                <a:cs typeface="Chelsea Market"/>
                <a:sym typeface="Chelsea Market"/>
              </a:rPr>
              <a:t>11</a:t>
            </a:r>
            <a:endParaRPr sz="500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cxnSp>
        <p:nvCxnSpPr>
          <p:cNvPr id="277" name="Google Shape;277;p23"/>
          <p:cNvCxnSpPr/>
          <p:nvPr/>
        </p:nvCxnSpPr>
        <p:spPr>
          <a:xfrm>
            <a:off x="7747050" y="3613373"/>
            <a:ext cx="2709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78" name="Google Shape;278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93650" y="3151150"/>
            <a:ext cx="1958462" cy="1686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4925" y="3108900"/>
            <a:ext cx="1910875" cy="1686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93800" y="3151150"/>
            <a:ext cx="2038500" cy="164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23" descr="This timer silently counts down to 0:00, then alerts you that time is up with a gentle beep sound." title="30 Second Timer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418025" y="0"/>
            <a:ext cx="1743076" cy="130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23"/>
          <p:cNvPicPr preferRelativeResize="0"/>
          <p:nvPr/>
        </p:nvPicPr>
        <p:blipFill rotWithShape="1">
          <a:blip r:embed="rId8">
            <a:alphaModFix/>
          </a:blip>
          <a:srcRect l="24358" t="21556" r="5964"/>
          <a:stretch/>
        </p:blipFill>
        <p:spPr>
          <a:xfrm>
            <a:off x="2334588" y="3113513"/>
            <a:ext cx="2100275" cy="1677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24"/>
          <p:cNvSpPr/>
          <p:nvPr/>
        </p:nvSpPr>
        <p:spPr>
          <a:xfrm>
            <a:off x="0" y="0"/>
            <a:ext cx="9161100" cy="2484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24"/>
          <p:cNvSpPr txBox="1">
            <a:spLocks noGrp="1"/>
          </p:cNvSpPr>
          <p:nvPr>
            <p:ph type="title" idx="4294967295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C4587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As-tu vu 11 mitaines ? Bravo !</a:t>
            </a:r>
            <a:endParaRPr>
              <a:solidFill>
                <a:srgbClr val="1C4587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289" name="Google Shape;289;p24"/>
          <p:cNvSpPr/>
          <p:nvPr/>
        </p:nvSpPr>
        <p:spPr>
          <a:xfrm>
            <a:off x="431500" y="1366425"/>
            <a:ext cx="1644300" cy="1644300"/>
          </a:xfrm>
          <a:prstGeom prst="ellipse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Chelsea Market"/>
                <a:ea typeface="Chelsea Market"/>
                <a:cs typeface="Chelsea Market"/>
                <a:sym typeface="Chelsea Market"/>
              </a:rPr>
              <a:t>12</a:t>
            </a:r>
            <a:endParaRPr sz="500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290" name="Google Shape;290;p24"/>
          <p:cNvSpPr/>
          <p:nvPr/>
        </p:nvSpPr>
        <p:spPr>
          <a:xfrm>
            <a:off x="2649463" y="1351550"/>
            <a:ext cx="1644300" cy="1644300"/>
          </a:xfrm>
          <a:prstGeom prst="ellipse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Chelsea Market"/>
                <a:ea typeface="Chelsea Market"/>
                <a:cs typeface="Chelsea Market"/>
                <a:sym typeface="Chelsea Market"/>
              </a:rPr>
              <a:t>7</a:t>
            </a:r>
            <a:endParaRPr sz="500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cxnSp>
        <p:nvCxnSpPr>
          <p:cNvPr id="291" name="Google Shape;291;p24"/>
          <p:cNvCxnSpPr/>
          <p:nvPr/>
        </p:nvCxnSpPr>
        <p:spPr>
          <a:xfrm>
            <a:off x="3327800" y="3613373"/>
            <a:ext cx="2709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92" name="Google Shape;292;p24"/>
          <p:cNvSpPr/>
          <p:nvPr/>
        </p:nvSpPr>
        <p:spPr>
          <a:xfrm>
            <a:off x="4867425" y="1366425"/>
            <a:ext cx="1644300" cy="1644300"/>
          </a:xfrm>
          <a:prstGeom prst="ellipse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Chelsea Market"/>
                <a:ea typeface="Chelsea Market"/>
                <a:cs typeface="Chelsea Market"/>
                <a:sym typeface="Chelsea Market"/>
              </a:rPr>
              <a:t>10</a:t>
            </a:r>
            <a:endParaRPr sz="500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293" name="Google Shape;293;p24"/>
          <p:cNvSpPr txBox="1">
            <a:spLocks noGrp="1"/>
          </p:cNvSpPr>
          <p:nvPr>
            <p:ph type="body" idx="4294967295"/>
          </p:nvPr>
        </p:nvSpPr>
        <p:spPr>
          <a:xfrm>
            <a:off x="4584180" y="3108900"/>
            <a:ext cx="2177400" cy="43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chemeClr val="accent5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2100">
              <a:solidFill>
                <a:schemeClr val="accent5"/>
              </a:solidFill>
            </a:endParaRPr>
          </a:p>
        </p:txBody>
      </p:sp>
      <p:sp>
        <p:nvSpPr>
          <p:cNvPr id="294" name="Google Shape;294;p24"/>
          <p:cNvSpPr/>
          <p:nvPr/>
        </p:nvSpPr>
        <p:spPr>
          <a:xfrm>
            <a:off x="7085400" y="1366425"/>
            <a:ext cx="1644300" cy="1644300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Chelsea Market"/>
                <a:ea typeface="Chelsea Market"/>
                <a:cs typeface="Chelsea Market"/>
                <a:sym typeface="Chelsea Market"/>
              </a:rPr>
              <a:t>11</a:t>
            </a:r>
            <a:endParaRPr sz="500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pic>
        <p:nvPicPr>
          <p:cNvPr id="295" name="Google Shape;295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88300" y="3108900"/>
            <a:ext cx="2038500" cy="164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25"/>
          <p:cNvSpPr txBox="1">
            <a:spLocks noGrp="1"/>
          </p:cNvSpPr>
          <p:nvPr>
            <p:ph type="body" idx="1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  <a:solidFill>
            <a:srgbClr val="C9DAF8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100"/>
              <a:buNone/>
            </a:pPr>
            <a:endParaRPr/>
          </a:p>
        </p:txBody>
      </p:sp>
      <p:sp>
        <p:nvSpPr>
          <p:cNvPr id="301" name="Google Shape;301;p25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helsea Market"/>
                <a:ea typeface="Chelsea Market"/>
                <a:cs typeface="Chelsea Market"/>
                <a:sym typeface="Chelsea Market"/>
              </a:rPr>
              <a:t>  Combien d'igloos vois-tu ?</a:t>
            </a:r>
            <a:endParaRPr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pic>
        <p:nvPicPr>
          <p:cNvPr id="302" name="Google Shape;302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00449" y="2726952"/>
            <a:ext cx="933525" cy="88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57250" y="2182525"/>
            <a:ext cx="810950" cy="53641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77663" y="3183071"/>
            <a:ext cx="887900" cy="88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085026" y="1615777"/>
            <a:ext cx="810958" cy="686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flipH="1">
            <a:off x="7229775" y="491941"/>
            <a:ext cx="1241450" cy="618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flipH="1">
            <a:off x="7935675" y="3018121"/>
            <a:ext cx="728175" cy="362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flipH="1">
            <a:off x="2456975" y="2262622"/>
            <a:ext cx="834528" cy="41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flipH="1">
            <a:off x="5474250" y="2655066"/>
            <a:ext cx="1241450" cy="618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flipH="1">
            <a:off x="7359900" y="1546641"/>
            <a:ext cx="1241450" cy="618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flipH="1">
            <a:off x="6659625" y="3939016"/>
            <a:ext cx="1241450" cy="618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flipH="1">
            <a:off x="538350" y="3939016"/>
            <a:ext cx="1241450" cy="618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2850" y="2218612"/>
            <a:ext cx="769574" cy="509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65550" y="3351020"/>
            <a:ext cx="834526" cy="5520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00426" y="3514287"/>
            <a:ext cx="887899" cy="587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27950" y="3727425"/>
            <a:ext cx="1037244" cy="68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11650" y="2711825"/>
            <a:ext cx="1037244" cy="68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45225" y="1514875"/>
            <a:ext cx="1037244" cy="68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33975" y="2198525"/>
            <a:ext cx="1037244" cy="68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71725" y="3660446"/>
            <a:ext cx="887899" cy="88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79800" y="1484021"/>
            <a:ext cx="887900" cy="88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61000" y="3660446"/>
            <a:ext cx="887900" cy="88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51063" y="1514871"/>
            <a:ext cx="887899" cy="88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7899" y="3054877"/>
            <a:ext cx="933525" cy="88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56449" y="2520252"/>
            <a:ext cx="933525" cy="88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09249" y="2832627"/>
            <a:ext cx="933525" cy="88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89501" y="1469602"/>
            <a:ext cx="810958" cy="686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085026" y="3905102"/>
            <a:ext cx="810958" cy="686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38351" y="1512727"/>
            <a:ext cx="810958" cy="686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26"/>
          <p:cNvSpPr/>
          <p:nvPr/>
        </p:nvSpPr>
        <p:spPr>
          <a:xfrm>
            <a:off x="0" y="0"/>
            <a:ext cx="9161100" cy="2484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26"/>
          <p:cNvSpPr txBox="1">
            <a:spLocks noGrp="1"/>
          </p:cNvSpPr>
          <p:nvPr>
            <p:ph type="title" idx="4294967295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rgbClr val="1C4587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Fais l’exercice pour le nombre compté !</a:t>
            </a:r>
            <a:endParaRPr sz="2600">
              <a:solidFill>
                <a:srgbClr val="1C4587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336" name="Google Shape;336;p26"/>
          <p:cNvSpPr/>
          <p:nvPr/>
        </p:nvSpPr>
        <p:spPr>
          <a:xfrm>
            <a:off x="431500" y="1366425"/>
            <a:ext cx="1644300" cy="1644300"/>
          </a:xfrm>
          <a:prstGeom prst="ellipse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Chelsea Market"/>
                <a:ea typeface="Chelsea Market"/>
                <a:cs typeface="Chelsea Market"/>
                <a:sym typeface="Chelsea Market"/>
              </a:rPr>
              <a:t>10</a:t>
            </a:r>
            <a:endParaRPr sz="500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cxnSp>
        <p:nvCxnSpPr>
          <p:cNvPr id="337" name="Google Shape;337;p26"/>
          <p:cNvCxnSpPr/>
          <p:nvPr/>
        </p:nvCxnSpPr>
        <p:spPr>
          <a:xfrm>
            <a:off x="1118175" y="3613373"/>
            <a:ext cx="2709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38" name="Google Shape;338;p26"/>
          <p:cNvSpPr txBox="1">
            <a:spLocks noGrp="1"/>
          </p:cNvSpPr>
          <p:nvPr>
            <p:ph type="body" idx="4294967295"/>
          </p:nvPr>
        </p:nvSpPr>
        <p:spPr>
          <a:xfrm>
            <a:off x="164925" y="3641661"/>
            <a:ext cx="2177400" cy="115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endParaRPr sz="1100"/>
          </a:p>
        </p:txBody>
      </p:sp>
      <p:sp>
        <p:nvSpPr>
          <p:cNvPr id="339" name="Google Shape;339;p26"/>
          <p:cNvSpPr/>
          <p:nvPr/>
        </p:nvSpPr>
        <p:spPr>
          <a:xfrm>
            <a:off x="2649463" y="1351550"/>
            <a:ext cx="1644300" cy="1644300"/>
          </a:xfrm>
          <a:prstGeom prst="ellipse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Chelsea Market"/>
                <a:ea typeface="Chelsea Market"/>
                <a:cs typeface="Chelsea Market"/>
                <a:sym typeface="Chelsea Market"/>
              </a:rPr>
              <a:t>7</a:t>
            </a:r>
            <a:endParaRPr sz="500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cxnSp>
        <p:nvCxnSpPr>
          <p:cNvPr id="340" name="Google Shape;340;p26"/>
          <p:cNvCxnSpPr/>
          <p:nvPr/>
        </p:nvCxnSpPr>
        <p:spPr>
          <a:xfrm>
            <a:off x="3327800" y="3613373"/>
            <a:ext cx="2709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41" name="Google Shape;341;p26"/>
          <p:cNvSpPr/>
          <p:nvPr/>
        </p:nvSpPr>
        <p:spPr>
          <a:xfrm>
            <a:off x="4867425" y="1366425"/>
            <a:ext cx="1644300" cy="1644300"/>
          </a:xfrm>
          <a:prstGeom prst="ellipse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Chelsea Market"/>
                <a:ea typeface="Chelsea Market"/>
                <a:cs typeface="Chelsea Market"/>
                <a:sym typeface="Chelsea Market"/>
              </a:rPr>
              <a:t>8</a:t>
            </a:r>
            <a:endParaRPr sz="500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cxnSp>
        <p:nvCxnSpPr>
          <p:cNvPr id="342" name="Google Shape;342;p26"/>
          <p:cNvCxnSpPr/>
          <p:nvPr/>
        </p:nvCxnSpPr>
        <p:spPr>
          <a:xfrm>
            <a:off x="5554075" y="3613373"/>
            <a:ext cx="2709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43" name="Google Shape;343;p26"/>
          <p:cNvSpPr/>
          <p:nvPr/>
        </p:nvSpPr>
        <p:spPr>
          <a:xfrm>
            <a:off x="7085400" y="1366425"/>
            <a:ext cx="1644300" cy="1644300"/>
          </a:xfrm>
          <a:prstGeom prst="ellipse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Chelsea Market"/>
                <a:ea typeface="Chelsea Market"/>
                <a:cs typeface="Chelsea Market"/>
                <a:sym typeface="Chelsea Market"/>
              </a:rPr>
              <a:t>6</a:t>
            </a:r>
            <a:endParaRPr sz="500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cxnSp>
        <p:nvCxnSpPr>
          <p:cNvPr id="344" name="Google Shape;344;p26"/>
          <p:cNvCxnSpPr/>
          <p:nvPr/>
        </p:nvCxnSpPr>
        <p:spPr>
          <a:xfrm>
            <a:off x="7747050" y="3613373"/>
            <a:ext cx="2709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345" name="Google Shape;345;p26"/>
          <p:cNvPicPr preferRelativeResize="0"/>
          <p:nvPr/>
        </p:nvPicPr>
        <p:blipFill rotWithShape="1">
          <a:blip r:embed="rId3">
            <a:alphaModFix/>
          </a:blip>
          <a:srcRect l="19675" r="19143"/>
          <a:stretch/>
        </p:blipFill>
        <p:spPr>
          <a:xfrm>
            <a:off x="2649475" y="3141900"/>
            <a:ext cx="1644300" cy="164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85400" y="3141900"/>
            <a:ext cx="1746900" cy="164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867425" y="3141900"/>
            <a:ext cx="1644300" cy="164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26" descr="This timer silently counts down to 0:00, then alerts you that time is up with a gentle beep sound." title="30 Second Timer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418025" y="0"/>
            <a:ext cx="1743076" cy="130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26"/>
          <p:cNvPicPr preferRelativeResize="0"/>
          <p:nvPr/>
        </p:nvPicPr>
        <p:blipFill rotWithShape="1">
          <a:blip r:embed="rId8">
            <a:alphaModFix/>
          </a:blip>
          <a:srcRect l="8974" t="20729" r="20028"/>
          <a:stretch/>
        </p:blipFill>
        <p:spPr>
          <a:xfrm>
            <a:off x="164925" y="3382213"/>
            <a:ext cx="2218200" cy="1403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27"/>
          <p:cNvSpPr/>
          <p:nvPr/>
        </p:nvSpPr>
        <p:spPr>
          <a:xfrm>
            <a:off x="0" y="0"/>
            <a:ext cx="9161100" cy="2484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27"/>
          <p:cNvSpPr txBox="1">
            <a:spLocks noGrp="1"/>
          </p:cNvSpPr>
          <p:nvPr>
            <p:ph type="title" idx="4294967295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algn="ctr"/>
            <a:r>
              <a:rPr lang="en" dirty="0">
                <a:solidFill>
                  <a:srgbClr val="1C4587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As-</a:t>
            </a:r>
            <a:r>
              <a:rPr lang="en" dirty="0" err="1">
                <a:solidFill>
                  <a:srgbClr val="1C4587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tu</a:t>
            </a:r>
            <a:r>
              <a:rPr lang="en" dirty="0">
                <a:solidFill>
                  <a:srgbClr val="1C4587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 vu 6 igloos ? Bravo !</a:t>
            </a:r>
            <a:r>
              <a:rPr lang="en" dirty="0">
                <a:solidFill>
                  <a:srgbClr val="1C4587"/>
                </a:solidFill>
              </a:rPr>
              <a:t> </a:t>
            </a:r>
            <a:endParaRPr>
              <a:solidFill>
                <a:srgbClr val="1C4587"/>
              </a:solidFill>
            </a:endParaRPr>
          </a:p>
        </p:txBody>
      </p:sp>
      <p:sp>
        <p:nvSpPr>
          <p:cNvPr id="356" name="Google Shape;356;p27"/>
          <p:cNvSpPr/>
          <p:nvPr/>
        </p:nvSpPr>
        <p:spPr>
          <a:xfrm>
            <a:off x="431500" y="1366425"/>
            <a:ext cx="1644300" cy="1644300"/>
          </a:xfrm>
          <a:prstGeom prst="ellipse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Chelsea Market"/>
                <a:ea typeface="Chelsea Market"/>
                <a:cs typeface="Chelsea Market"/>
                <a:sym typeface="Chelsea Market"/>
              </a:rPr>
              <a:t>10</a:t>
            </a:r>
            <a:endParaRPr sz="500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cxnSp>
        <p:nvCxnSpPr>
          <p:cNvPr id="357" name="Google Shape;357;p27"/>
          <p:cNvCxnSpPr/>
          <p:nvPr/>
        </p:nvCxnSpPr>
        <p:spPr>
          <a:xfrm>
            <a:off x="1118175" y="3613373"/>
            <a:ext cx="2709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58" name="Google Shape;358;p27"/>
          <p:cNvSpPr/>
          <p:nvPr/>
        </p:nvSpPr>
        <p:spPr>
          <a:xfrm>
            <a:off x="2649463" y="1351550"/>
            <a:ext cx="1644300" cy="1644300"/>
          </a:xfrm>
          <a:prstGeom prst="ellipse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Chelsea Market"/>
                <a:ea typeface="Chelsea Market"/>
                <a:cs typeface="Chelsea Market"/>
                <a:sym typeface="Chelsea Market"/>
              </a:rPr>
              <a:t>7</a:t>
            </a:r>
            <a:endParaRPr sz="500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359" name="Google Shape;359;p27"/>
          <p:cNvSpPr/>
          <p:nvPr/>
        </p:nvSpPr>
        <p:spPr>
          <a:xfrm>
            <a:off x="4867438" y="1351550"/>
            <a:ext cx="1644300" cy="1644300"/>
          </a:xfrm>
          <a:prstGeom prst="ellipse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Chelsea Market"/>
                <a:ea typeface="Chelsea Market"/>
                <a:cs typeface="Chelsea Market"/>
                <a:sym typeface="Chelsea Market"/>
              </a:rPr>
              <a:t>8</a:t>
            </a:r>
            <a:endParaRPr sz="500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360" name="Google Shape;360;p27"/>
          <p:cNvSpPr/>
          <p:nvPr/>
        </p:nvSpPr>
        <p:spPr>
          <a:xfrm>
            <a:off x="7085400" y="1366425"/>
            <a:ext cx="1644300" cy="1644300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Chelsea Market"/>
                <a:ea typeface="Chelsea Market"/>
                <a:cs typeface="Chelsea Market"/>
                <a:sym typeface="Chelsea Market"/>
              </a:rPr>
              <a:t>6</a:t>
            </a:r>
            <a:endParaRPr sz="500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pic>
        <p:nvPicPr>
          <p:cNvPr id="361" name="Google Shape;361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85400" y="3141900"/>
            <a:ext cx="1746900" cy="164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28"/>
          <p:cNvSpPr txBox="1">
            <a:spLocks noGrp="1"/>
          </p:cNvSpPr>
          <p:nvPr>
            <p:ph type="body" idx="1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  <a:solidFill>
            <a:srgbClr val="C9DAF8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100"/>
              <a:buNone/>
            </a:pPr>
            <a:endParaRPr/>
          </a:p>
        </p:txBody>
      </p:sp>
      <p:sp>
        <p:nvSpPr>
          <p:cNvPr id="367" name="Google Shape;367;p28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helsea Market"/>
                <a:ea typeface="Chelsea Market"/>
                <a:cs typeface="Chelsea Market"/>
                <a:sym typeface="Chelsea Market"/>
              </a:rPr>
              <a:t>   Combien de pelles vois-tu ?</a:t>
            </a:r>
            <a:endParaRPr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pic>
        <p:nvPicPr>
          <p:cNvPr id="368" name="Google Shape;368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52525" y="390650"/>
            <a:ext cx="820849" cy="820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29725" y="3705100"/>
            <a:ext cx="737725" cy="737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64947" y="2826565"/>
            <a:ext cx="737735" cy="686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109363" y="1602085"/>
            <a:ext cx="686100" cy="742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2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008075" y="2810375"/>
            <a:ext cx="972328" cy="729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26175" y="1660825"/>
            <a:ext cx="686100" cy="68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27775" y="2037050"/>
            <a:ext cx="686100" cy="68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45275" y="3616075"/>
            <a:ext cx="686100" cy="68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Google Shape;376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49150" y="3353450"/>
            <a:ext cx="686100" cy="68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Google Shape;377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5300" y="1772675"/>
            <a:ext cx="686100" cy="68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07025" y="3806525"/>
            <a:ext cx="686100" cy="68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2200" y="3806525"/>
            <a:ext cx="686100" cy="68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35250" y="1772675"/>
            <a:ext cx="686100" cy="68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8926" y="2962260"/>
            <a:ext cx="686100" cy="742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220501" y="2346935"/>
            <a:ext cx="686100" cy="742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887276" y="2540785"/>
            <a:ext cx="686100" cy="742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25376" y="3669910"/>
            <a:ext cx="686100" cy="742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034651" y="1545235"/>
            <a:ext cx="686100" cy="742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Google Shape;386;p2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837350" y="1552025"/>
            <a:ext cx="972328" cy="729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Google Shape;387;p2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509700" y="1552025"/>
            <a:ext cx="972328" cy="729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p2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867275" y="2735500"/>
            <a:ext cx="972328" cy="729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Google Shape;389;p2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072000" y="3784950"/>
            <a:ext cx="972328" cy="729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Google Shape;390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64997" y="1596765"/>
            <a:ext cx="737735" cy="686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78297" y="2375302"/>
            <a:ext cx="737735" cy="686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09434" y="2597527"/>
            <a:ext cx="737735" cy="686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94863" y="3155425"/>
            <a:ext cx="737725" cy="737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Google Shape;394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16113" y="2458775"/>
            <a:ext cx="737725" cy="737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" name="Google Shape;395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04050" y="3616075"/>
            <a:ext cx="686100" cy="686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29"/>
          <p:cNvSpPr/>
          <p:nvPr/>
        </p:nvSpPr>
        <p:spPr>
          <a:xfrm>
            <a:off x="0" y="0"/>
            <a:ext cx="9161100" cy="2484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29"/>
          <p:cNvSpPr txBox="1">
            <a:spLocks noGrp="1"/>
          </p:cNvSpPr>
          <p:nvPr>
            <p:ph type="title" idx="4294967295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rgbClr val="1C4587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Fais l’exercice pour le nombre compté !</a:t>
            </a:r>
            <a:endParaRPr sz="2600">
              <a:solidFill>
                <a:srgbClr val="1C4587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402" name="Google Shape;402;p29"/>
          <p:cNvSpPr/>
          <p:nvPr/>
        </p:nvSpPr>
        <p:spPr>
          <a:xfrm>
            <a:off x="431500" y="1366425"/>
            <a:ext cx="1644300" cy="1644300"/>
          </a:xfrm>
          <a:prstGeom prst="ellipse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Chelsea Market"/>
                <a:ea typeface="Chelsea Market"/>
                <a:cs typeface="Chelsea Market"/>
                <a:sym typeface="Chelsea Market"/>
              </a:rPr>
              <a:t>7</a:t>
            </a:r>
            <a:endParaRPr sz="500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cxnSp>
        <p:nvCxnSpPr>
          <p:cNvPr id="403" name="Google Shape;403;p29"/>
          <p:cNvCxnSpPr/>
          <p:nvPr/>
        </p:nvCxnSpPr>
        <p:spPr>
          <a:xfrm>
            <a:off x="1118175" y="3613373"/>
            <a:ext cx="2709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04" name="Google Shape;404;p29"/>
          <p:cNvSpPr/>
          <p:nvPr/>
        </p:nvSpPr>
        <p:spPr>
          <a:xfrm>
            <a:off x="2649463" y="1351550"/>
            <a:ext cx="1644300" cy="1644300"/>
          </a:xfrm>
          <a:prstGeom prst="ellipse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Chelsea Market"/>
                <a:ea typeface="Chelsea Market"/>
                <a:cs typeface="Chelsea Market"/>
                <a:sym typeface="Chelsea Market"/>
              </a:rPr>
              <a:t>9</a:t>
            </a:r>
            <a:endParaRPr sz="500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cxnSp>
        <p:nvCxnSpPr>
          <p:cNvPr id="405" name="Google Shape;405;p29"/>
          <p:cNvCxnSpPr/>
          <p:nvPr/>
        </p:nvCxnSpPr>
        <p:spPr>
          <a:xfrm>
            <a:off x="3327800" y="3613373"/>
            <a:ext cx="2709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06" name="Google Shape;406;p29"/>
          <p:cNvSpPr/>
          <p:nvPr/>
        </p:nvSpPr>
        <p:spPr>
          <a:xfrm>
            <a:off x="4867438" y="1351550"/>
            <a:ext cx="1644300" cy="1644300"/>
          </a:xfrm>
          <a:prstGeom prst="ellipse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Chelsea Market"/>
                <a:ea typeface="Chelsea Market"/>
                <a:cs typeface="Chelsea Market"/>
                <a:sym typeface="Chelsea Market"/>
              </a:rPr>
              <a:t>8</a:t>
            </a:r>
            <a:endParaRPr sz="500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cxnSp>
        <p:nvCxnSpPr>
          <p:cNvPr id="407" name="Google Shape;407;p29"/>
          <p:cNvCxnSpPr/>
          <p:nvPr/>
        </p:nvCxnSpPr>
        <p:spPr>
          <a:xfrm>
            <a:off x="5554075" y="3613373"/>
            <a:ext cx="2709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08" name="Google Shape;408;p29"/>
          <p:cNvSpPr/>
          <p:nvPr/>
        </p:nvSpPr>
        <p:spPr>
          <a:xfrm>
            <a:off x="7085400" y="1366425"/>
            <a:ext cx="1644300" cy="1644300"/>
          </a:xfrm>
          <a:prstGeom prst="ellipse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Chelsea Market"/>
                <a:ea typeface="Chelsea Market"/>
                <a:cs typeface="Chelsea Market"/>
                <a:sym typeface="Chelsea Market"/>
              </a:rPr>
              <a:t>11</a:t>
            </a:r>
            <a:endParaRPr sz="500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cxnSp>
        <p:nvCxnSpPr>
          <p:cNvPr id="409" name="Google Shape;409;p29"/>
          <p:cNvCxnSpPr/>
          <p:nvPr/>
        </p:nvCxnSpPr>
        <p:spPr>
          <a:xfrm>
            <a:off x="7747050" y="3613373"/>
            <a:ext cx="2709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410" name="Google Shape;410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09775" y="3108900"/>
            <a:ext cx="1660888" cy="1686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Google Shape;411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85400" y="3108900"/>
            <a:ext cx="1746899" cy="1739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Google Shape;412;p2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810550" y="3135263"/>
            <a:ext cx="1644300" cy="1686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Google Shape;413;p29" descr="This timer silently counts down to 0:00, then alerts you that time is up with a gentle beep sound." title="30 Second Timer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418025" y="0"/>
            <a:ext cx="1743076" cy="130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p29"/>
          <p:cNvPicPr preferRelativeResize="0"/>
          <p:nvPr/>
        </p:nvPicPr>
        <p:blipFill rotWithShape="1">
          <a:blip r:embed="rId8">
            <a:alphaModFix/>
          </a:blip>
          <a:srcRect l="24357"/>
          <a:stretch/>
        </p:blipFill>
        <p:spPr>
          <a:xfrm>
            <a:off x="139325" y="3135275"/>
            <a:ext cx="2361000" cy="1746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30"/>
          <p:cNvSpPr/>
          <p:nvPr/>
        </p:nvSpPr>
        <p:spPr>
          <a:xfrm>
            <a:off x="0" y="0"/>
            <a:ext cx="9161100" cy="2484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p30"/>
          <p:cNvSpPr txBox="1">
            <a:spLocks noGrp="1"/>
          </p:cNvSpPr>
          <p:nvPr>
            <p:ph type="title" idx="4294967295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155CC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As-tu vu 9 pelles ? Bravo ! </a:t>
            </a:r>
            <a:endParaRPr>
              <a:solidFill>
                <a:srgbClr val="1155CC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421" name="Google Shape;421;p30"/>
          <p:cNvSpPr/>
          <p:nvPr/>
        </p:nvSpPr>
        <p:spPr>
          <a:xfrm>
            <a:off x="431500" y="1366425"/>
            <a:ext cx="1644300" cy="1644300"/>
          </a:xfrm>
          <a:prstGeom prst="ellipse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Chelsea Market"/>
                <a:ea typeface="Chelsea Market"/>
                <a:cs typeface="Chelsea Market"/>
                <a:sym typeface="Chelsea Market"/>
              </a:rPr>
              <a:t>7</a:t>
            </a:r>
            <a:endParaRPr sz="500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422" name="Google Shape;422;p30"/>
          <p:cNvSpPr/>
          <p:nvPr/>
        </p:nvSpPr>
        <p:spPr>
          <a:xfrm>
            <a:off x="2649463" y="1351550"/>
            <a:ext cx="1644300" cy="1644300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Chelsea Market"/>
                <a:ea typeface="Chelsea Market"/>
                <a:cs typeface="Chelsea Market"/>
                <a:sym typeface="Chelsea Market"/>
              </a:rPr>
              <a:t>9</a:t>
            </a:r>
            <a:endParaRPr sz="500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423" name="Google Shape;423;p30"/>
          <p:cNvSpPr/>
          <p:nvPr/>
        </p:nvSpPr>
        <p:spPr>
          <a:xfrm>
            <a:off x="4867425" y="1366425"/>
            <a:ext cx="1644300" cy="1644300"/>
          </a:xfrm>
          <a:prstGeom prst="ellipse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Chelsea Market"/>
                <a:ea typeface="Chelsea Market"/>
                <a:cs typeface="Chelsea Market"/>
                <a:sym typeface="Chelsea Market"/>
              </a:rPr>
              <a:t>8</a:t>
            </a:r>
            <a:endParaRPr sz="500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424" name="Google Shape;424;p30"/>
          <p:cNvSpPr/>
          <p:nvPr/>
        </p:nvSpPr>
        <p:spPr>
          <a:xfrm>
            <a:off x="7085400" y="1366425"/>
            <a:ext cx="1644300" cy="1644300"/>
          </a:xfrm>
          <a:prstGeom prst="ellipse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Chelsea Market"/>
                <a:ea typeface="Chelsea Market"/>
                <a:cs typeface="Chelsea Market"/>
                <a:sym typeface="Chelsea Market"/>
              </a:rPr>
              <a:t>11</a:t>
            </a:r>
            <a:endParaRPr sz="500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pic>
        <p:nvPicPr>
          <p:cNvPr id="425" name="Google Shape;425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10550" y="3135263"/>
            <a:ext cx="1644300" cy="1686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31"/>
          <p:cNvSpPr txBox="1">
            <a:spLocks noGrp="1"/>
          </p:cNvSpPr>
          <p:nvPr>
            <p:ph type="body" idx="1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  <a:solidFill>
            <a:srgbClr val="C9DAF8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100"/>
              <a:buNone/>
            </a:pPr>
            <a:endParaRPr/>
          </a:p>
        </p:txBody>
      </p:sp>
      <p:sp>
        <p:nvSpPr>
          <p:cNvPr id="431" name="Google Shape;431;p31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helsea Market"/>
                <a:ea typeface="Chelsea Market"/>
                <a:cs typeface="Chelsea Market"/>
                <a:sym typeface="Chelsea Market"/>
              </a:rPr>
              <a:t> </a:t>
            </a:r>
            <a:r>
              <a:rPr lang="en" sz="2400">
                <a:latin typeface="Chelsea Market"/>
                <a:ea typeface="Chelsea Market"/>
                <a:cs typeface="Chelsea Market"/>
                <a:sym typeface="Chelsea Market"/>
              </a:rPr>
              <a:t>Combien de bonshommes de neige vois-tu ?</a:t>
            </a:r>
            <a:endParaRPr sz="240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pic>
        <p:nvPicPr>
          <p:cNvPr id="432" name="Google Shape;432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27127" y="2522175"/>
            <a:ext cx="600173" cy="585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33" name="Google Shape;433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43475" y="3631175"/>
            <a:ext cx="684751" cy="641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4" name="Google Shape;434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37676" y="202885"/>
            <a:ext cx="741175" cy="1196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Google Shape;435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74978" y="3901950"/>
            <a:ext cx="684750" cy="516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Google Shape;436;p3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026552" y="1489825"/>
            <a:ext cx="433459" cy="686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37" name="Google Shape;437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89888" y="2478528"/>
            <a:ext cx="520749" cy="840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8" name="Google Shape;438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41150" y="2121153"/>
            <a:ext cx="520749" cy="840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16963" y="2394478"/>
            <a:ext cx="520749" cy="840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30325" y="3692353"/>
            <a:ext cx="520749" cy="840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82925" y="3623903"/>
            <a:ext cx="520749" cy="840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42" name="Google Shape;442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67500" y="3368553"/>
            <a:ext cx="520749" cy="840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43" name="Google Shape;443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24675" y="1864728"/>
            <a:ext cx="520749" cy="840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44" name="Google Shape;444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50100" y="1540428"/>
            <a:ext cx="520749" cy="840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45" name="Google Shape;445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2875" y="3623903"/>
            <a:ext cx="520749" cy="840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46" name="Google Shape;446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73575" y="3623903"/>
            <a:ext cx="520749" cy="840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47" name="Google Shape;447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74475" y="3107353"/>
            <a:ext cx="520749" cy="840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" name="Google Shape;448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48575" y="1535153"/>
            <a:ext cx="520749" cy="840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Google Shape;449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55175" y="2229240"/>
            <a:ext cx="520749" cy="840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" name="Google Shape;450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4725" y="1637953"/>
            <a:ext cx="520749" cy="840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51" name="Google Shape;451;p3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369202" y="3587025"/>
            <a:ext cx="433459" cy="686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2" name="Google Shape;452;p3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369202" y="1540425"/>
            <a:ext cx="433459" cy="686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Google Shape;453;p3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429640" y="2599413"/>
            <a:ext cx="433459" cy="686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4" name="Google Shape;454;p3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485852" y="1642225"/>
            <a:ext cx="433459" cy="686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5" name="Google Shape;455;p3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740127" y="3523025"/>
            <a:ext cx="433459" cy="686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" name="Google Shape;456;p3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67927" y="2686225"/>
            <a:ext cx="433459" cy="686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" name="Google Shape;457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71053" y="1574488"/>
            <a:ext cx="684750" cy="516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" name="Google Shape;458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026865" y="3901950"/>
            <a:ext cx="684750" cy="516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290403" y="1552938"/>
            <a:ext cx="684750" cy="516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52740" y="2961725"/>
            <a:ext cx="684750" cy="516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" name="Google Shape;461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24628" y="3319100"/>
            <a:ext cx="684750" cy="516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7125" y="2880613"/>
            <a:ext cx="684751" cy="641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" name="Google Shape;463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71050" y="2328563"/>
            <a:ext cx="684751" cy="641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4" name="Google Shape;464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39202" y="2125650"/>
            <a:ext cx="600173" cy="585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5" name="Google Shape;465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29027" y="1662850"/>
            <a:ext cx="600173" cy="585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6" name="Google Shape;466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46938" y="3368553"/>
            <a:ext cx="520749" cy="840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4"/>
          <p:cNvSpPr txBox="1"/>
          <p:nvPr/>
        </p:nvSpPr>
        <p:spPr>
          <a:xfrm>
            <a:off x="3826850" y="1082850"/>
            <a:ext cx="7087800" cy="8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9" name="Google Shape;69;p14"/>
          <p:cNvSpPr txBox="1"/>
          <p:nvPr/>
        </p:nvSpPr>
        <p:spPr>
          <a:xfrm>
            <a:off x="2413200" y="1082850"/>
            <a:ext cx="6784800" cy="208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700" b="1">
                <a:solidFill>
                  <a:srgbClr val="0000FF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Tu auras </a:t>
            </a:r>
            <a:r>
              <a:rPr lang="en" sz="6000" b="1">
                <a:latin typeface="Chelsea Market"/>
                <a:ea typeface="Chelsea Market"/>
                <a:cs typeface="Chelsea Market"/>
                <a:sym typeface="Chelsea Market"/>
              </a:rPr>
              <a:t>10</a:t>
            </a:r>
            <a:r>
              <a:rPr lang="en" sz="6900" b="1">
                <a:solidFill>
                  <a:srgbClr val="0000FF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 </a:t>
            </a:r>
            <a:r>
              <a:rPr lang="en" sz="3700" b="1">
                <a:solidFill>
                  <a:srgbClr val="0000FF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secondes pour observer la scène et compter le nombre pour l’image demandée !</a:t>
            </a:r>
            <a:endParaRPr sz="4100" b="1">
              <a:solidFill>
                <a:srgbClr val="00FF00"/>
              </a:solidFill>
              <a:latin typeface="Playfair Display SC"/>
              <a:ea typeface="Playfair Display SC"/>
              <a:cs typeface="Playfair Display SC"/>
              <a:sym typeface="Playfair Display SC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32"/>
          <p:cNvSpPr/>
          <p:nvPr/>
        </p:nvSpPr>
        <p:spPr>
          <a:xfrm>
            <a:off x="0" y="0"/>
            <a:ext cx="9161100" cy="2484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2" name="Google Shape;472;p32"/>
          <p:cNvSpPr txBox="1">
            <a:spLocks noGrp="1"/>
          </p:cNvSpPr>
          <p:nvPr>
            <p:ph type="title" idx="4294967295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rgbClr val="1C4587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Fais l’exercice pour le nombre compté !</a:t>
            </a:r>
            <a:endParaRPr sz="2600">
              <a:solidFill>
                <a:srgbClr val="1C4587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473" name="Google Shape;473;p32"/>
          <p:cNvSpPr/>
          <p:nvPr/>
        </p:nvSpPr>
        <p:spPr>
          <a:xfrm>
            <a:off x="431500" y="1366425"/>
            <a:ext cx="1644300" cy="1644300"/>
          </a:xfrm>
          <a:prstGeom prst="ellipse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Chelsea Market"/>
                <a:ea typeface="Chelsea Market"/>
                <a:cs typeface="Chelsea Market"/>
                <a:sym typeface="Chelsea Market"/>
              </a:rPr>
              <a:t>14</a:t>
            </a:r>
            <a:endParaRPr sz="500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cxnSp>
        <p:nvCxnSpPr>
          <p:cNvPr id="474" name="Google Shape;474;p32"/>
          <p:cNvCxnSpPr/>
          <p:nvPr/>
        </p:nvCxnSpPr>
        <p:spPr>
          <a:xfrm>
            <a:off x="1118175" y="3613373"/>
            <a:ext cx="2709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75" name="Google Shape;475;p32"/>
          <p:cNvSpPr/>
          <p:nvPr/>
        </p:nvSpPr>
        <p:spPr>
          <a:xfrm>
            <a:off x="2649463" y="1351550"/>
            <a:ext cx="1644300" cy="1644300"/>
          </a:xfrm>
          <a:prstGeom prst="ellipse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Chelsea Market"/>
                <a:ea typeface="Chelsea Market"/>
                <a:cs typeface="Chelsea Market"/>
                <a:sym typeface="Chelsea Market"/>
              </a:rPr>
              <a:t>13</a:t>
            </a:r>
            <a:endParaRPr sz="500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cxnSp>
        <p:nvCxnSpPr>
          <p:cNvPr id="476" name="Google Shape;476;p32"/>
          <p:cNvCxnSpPr/>
          <p:nvPr/>
        </p:nvCxnSpPr>
        <p:spPr>
          <a:xfrm>
            <a:off x="3327800" y="3613373"/>
            <a:ext cx="2709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77" name="Google Shape;477;p32"/>
          <p:cNvSpPr/>
          <p:nvPr/>
        </p:nvSpPr>
        <p:spPr>
          <a:xfrm>
            <a:off x="4867425" y="1366425"/>
            <a:ext cx="1644300" cy="1644300"/>
          </a:xfrm>
          <a:prstGeom prst="ellipse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Chelsea Market"/>
                <a:ea typeface="Chelsea Market"/>
                <a:cs typeface="Chelsea Market"/>
                <a:sym typeface="Chelsea Market"/>
              </a:rPr>
              <a:t>15</a:t>
            </a:r>
            <a:endParaRPr sz="500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cxnSp>
        <p:nvCxnSpPr>
          <p:cNvPr id="478" name="Google Shape;478;p32"/>
          <p:cNvCxnSpPr/>
          <p:nvPr/>
        </p:nvCxnSpPr>
        <p:spPr>
          <a:xfrm>
            <a:off x="5554075" y="3613373"/>
            <a:ext cx="2709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79" name="Google Shape;479;p32"/>
          <p:cNvSpPr/>
          <p:nvPr/>
        </p:nvSpPr>
        <p:spPr>
          <a:xfrm>
            <a:off x="7085400" y="1366425"/>
            <a:ext cx="1644300" cy="1644300"/>
          </a:xfrm>
          <a:prstGeom prst="ellipse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Chelsea Market"/>
                <a:ea typeface="Chelsea Market"/>
                <a:cs typeface="Chelsea Market"/>
                <a:sym typeface="Chelsea Market"/>
              </a:rPr>
              <a:t>12</a:t>
            </a:r>
            <a:endParaRPr sz="500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cxnSp>
        <p:nvCxnSpPr>
          <p:cNvPr id="480" name="Google Shape;480;p32"/>
          <p:cNvCxnSpPr/>
          <p:nvPr/>
        </p:nvCxnSpPr>
        <p:spPr>
          <a:xfrm>
            <a:off x="7747050" y="3613373"/>
            <a:ext cx="2709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481" name="Google Shape;481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62900" y="3108925"/>
            <a:ext cx="1715775" cy="164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2" name="Google Shape;482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4950" y="3108925"/>
            <a:ext cx="1910850" cy="1644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83" name="Google Shape;483;p32"/>
          <p:cNvPicPr preferRelativeResize="0"/>
          <p:nvPr/>
        </p:nvPicPr>
        <p:blipFill rotWithShape="1">
          <a:blip r:embed="rId5">
            <a:alphaModFix/>
          </a:blip>
          <a:srcRect l="19675" r="19143"/>
          <a:stretch/>
        </p:blipFill>
        <p:spPr>
          <a:xfrm>
            <a:off x="4850700" y="3087800"/>
            <a:ext cx="1746900" cy="1686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4" name="Google Shape;484;p32" descr="This timer silently counts down to 0:00, then alerts you that time is up with a gentle beep sound." title="30 Second Timer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418025" y="0"/>
            <a:ext cx="1743076" cy="130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5" name="Google Shape;485;p32"/>
          <p:cNvPicPr preferRelativeResize="0"/>
          <p:nvPr/>
        </p:nvPicPr>
        <p:blipFill rotWithShape="1">
          <a:blip r:embed="rId8">
            <a:alphaModFix/>
          </a:blip>
          <a:srcRect l="24814" r="21684"/>
          <a:stretch/>
        </p:blipFill>
        <p:spPr>
          <a:xfrm>
            <a:off x="2528800" y="3159526"/>
            <a:ext cx="1885551" cy="164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33"/>
          <p:cNvSpPr/>
          <p:nvPr/>
        </p:nvSpPr>
        <p:spPr>
          <a:xfrm>
            <a:off x="0" y="0"/>
            <a:ext cx="9161100" cy="2484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1" name="Google Shape;491;p33"/>
          <p:cNvSpPr txBox="1">
            <a:spLocks noGrp="1"/>
          </p:cNvSpPr>
          <p:nvPr>
            <p:ph type="title" idx="4294967295"/>
          </p:nvPr>
        </p:nvSpPr>
        <p:spPr>
          <a:xfrm>
            <a:off x="311700" y="372500"/>
            <a:ext cx="8745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C4587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As-tu vu 15 bonshommes de neige ? Bravo ! </a:t>
            </a:r>
            <a:endParaRPr>
              <a:solidFill>
                <a:srgbClr val="1C4587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492" name="Google Shape;492;p33"/>
          <p:cNvSpPr/>
          <p:nvPr/>
        </p:nvSpPr>
        <p:spPr>
          <a:xfrm>
            <a:off x="431500" y="1366425"/>
            <a:ext cx="1644300" cy="1644300"/>
          </a:xfrm>
          <a:prstGeom prst="ellipse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Chelsea Market"/>
                <a:ea typeface="Chelsea Market"/>
                <a:cs typeface="Chelsea Market"/>
                <a:sym typeface="Chelsea Market"/>
              </a:rPr>
              <a:t>14</a:t>
            </a:r>
            <a:endParaRPr sz="500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cxnSp>
        <p:nvCxnSpPr>
          <p:cNvPr id="493" name="Google Shape;493;p33"/>
          <p:cNvCxnSpPr/>
          <p:nvPr/>
        </p:nvCxnSpPr>
        <p:spPr>
          <a:xfrm>
            <a:off x="1118175" y="3613373"/>
            <a:ext cx="2709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94" name="Google Shape;494;p33"/>
          <p:cNvSpPr/>
          <p:nvPr/>
        </p:nvSpPr>
        <p:spPr>
          <a:xfrm>
            <a:off x="2649463" y="1351550"/>
            <a:ext cx="1644300" cy="1644300"/>
          </a:xfrm>
          <a:prstGeom prst="ellipse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Chelsea Market"/>
                <a:ea typeface="Chelsea Market"/>
                <a:cs typeface="Chelsea Market"/>
                <a:sym typeface="Chelsea Market"/>
              </a:rPr>
              <a:t>13</a:t>
            </a:r>
            <a:endParaRPr sz="500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cxnSp>
        <p:nvCxnSpPr>
          <p:cNvPr id="495" name="Google Shape;495;p33"/>
          <p:cNvCxnSpPr/>
          <p:nvPr/>
        </p:nvCxnSpPr>
        <p:spPr>
          <a:xfrm>
            <a:off x="3327800" y="3613373"/>
            <a:ext cx="2709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96" name="Google Shape;496;p33"/>
          <p:cNvSpPr/>
          <p:nvPr/>
        </p:nvSpPr>
        <p:spPr>
          <a:xfrm>
            <a:off x="4867425" y="1366425"/>
            <a:ext cx="1644300" cy="1644300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Chelsea Market"/>
                <a:ea typeface="Chelsea Market"/>
                <a:cs typeface="Chelsea Market"/>
                <a:sym typeface="Chelsea Market"/>
              </a:rPr>
              <a:t>15</a:t>
            </a:r>
            <a:endParaRPr sz="500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cxnSp>
        <p:nvCxnSpPr>
          <p:cNvPr id="497" name="Google Shape;497;p33"/>
          <p:cNvCxnSpPr/>
          <p:nvPr/>
        </p:nvCxnSpPr>
        <p:spPr>
          <a:xfrm>
            <a:off x="5554075" y="3613373"/>
            <a:ext cx="2709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98" name="Google Shape;498;p33"/>
          <p:cNvSpPr/>
          <p:nvPr/>
        </p:nvSpPr>
        <p:spPr>
          <a:xfrm>
            <a:off x="7085400" y="1366425"/>
            <a:ext cx="1644300" cy="1644300"/>
          </a:xfrm>
          <a:prstGeom prst="ellipse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Chelsea Market"/>
                <a:ea typeface="Chelsea Market"/>
                <a:cs typeface="Chelsea Market"/>
                <a:sym typeface="Chelsea Market"/>
              </a:rPr>
              <a:t>12</a:t>
            </a:r>
            <a:endParaRPr sz="500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cxnSp>
        <p:nvCxnSpPr>
          <p:cNvPr id="499" name="Google Shape;499;p33"/>
          <p:cNvCxnSpPr/>
          <p:nvPr/>
        </p:nvCxnSpPr>
        <p:spPr>
          <a:xfrm>
            <a:off x="7747050" y="3613373"/>
            <a:ext cx="2709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500" name="Google Shape;500;p33"/>
          <p:cNvPicPr preferRelativeResize="0"/>
          <p:nvPr/>
        </p:nvPicPr>
        <p:blipFill rotWithShape="1">
          <a:blip r:embed="rId3">
            <a:alphaModFix/>
          </a:blip>
          <a:srcRect l="19675" r="19143"/>
          <a:stretch/>
        </p:blipFill>
        <p:spPr>
          <a:xfrm>
            <a:off x="4850700" y="3087800"/>
            <a:ext cx="1746900" cy="1686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34"/>
          <p:cNvSpPr txBox="1">
            <a:spLocks noGrp="1"/>
          </p:cNvSpPr>
          <p:nvPr>
            <p:ph type="body" idx="1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  <a:solidFill>
            <a:srgbClr val="C9DAF8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100"/>
              <a:buNone/>
            </a:pPr>
            <a:endParaRPr/>
          </a:p>
        </p:txBody>
      </p:sp>
      <p:sp>
        <p:nvSpPr>
          <p:cNvPr id="506" name="Google Shape;506;p34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helsea Market"/>
                <a:ea typeface="Chelsea Market"/>
                <a:cs typeface="Chelsea Market"/>
                <a:sym typeface="Chelsea Market"/>
              </a:rPr>
              <a:t>  Combien de foulards vois-tu ?</a:t>
            </a:r>
            <a:endParaRPr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pic>
        <p:nvPicPr>
          <p:cNvPr id="507" name="Google Shape;507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29392" y="2650838"/>
            <a:ext cx="810933" cy="686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8" name="Google Shape;508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68300" y="338366"/>
            <a:ext cx="1158675" cy="1012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9" name="Google Shape;509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54687" y="3639768"/>
            <a:ext cx="683575" cy="83568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0" name="Google Shape;510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99375" y="2048825"/>
            <a:ext cx="986722" cy="1081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1" name="Google Shape;511;p3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665848" y="1664662"/>
            <a:ext cx="683567" cy="1012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" name="Google Shape;512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72250" y="1743466"/>
            <a:ext cx="1158675" cy="1012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13" name="Google Shape;513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16150" y="3436978"/>
            <a:ext cx="1158675" cy="1012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14" name="Google Shape;514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5475" y="1503466"/>
            <a:ext cx="1158675" cy="1012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15" name="Google Shape;515;p3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674948" y="2522925"/>
            <a:ext cx="683567" cy="1012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516" name="Google Shape;516;p3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349423" y="3536050"/>
            <a:ext cx="683567" cy="1012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517" name="Google Shape;517;p3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947348" y="3483700"/>
            <a:ext cx="683567" cy="1012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518" name="Google Shape;518;p3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511211" y="2516175"/>
            <a:ext cx="683567" cy="1012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519" name="Google Shape;519;p3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15473" y="2627075"/>
            <a:ext cx="683567" cy="1012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520" name="Google Shape;520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709900" y="1545150"/>
            <a:ext cx="986722" cy="1081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1" name="Google Shape;521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03675" y="1392650"/>
            <a:ext cx="986722" cy="1081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2" name="Google Shape;522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17725" y="3402363"/>
            <a:ext cx="986722" cy="1081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3" name="Google Shape;523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65250" y="3449075"/>
            <a:ext cx="986722" cy="1081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4" name="Google Shape;524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65855" y="3197900"/>
            <a:ext cx="810933" cy="686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25" name="Google Shape;525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4967" y="2571750"/>
            <a:ext cx="810933" cy="686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26" name="Google Shape;526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51692" y="1468875"/>
            <a:ext cx="810933" cy="686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27" name="Google Shape;527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72217" y="2762400"/>
            <a:ext cx="810933" cy="686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28" name="Google Shape;528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06224" y="2427668"/>
            <a:ext cx="683575" cy="83568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9" name="Google Shape;529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5287" y="3695343"/>
            <a:ext cx="683575" cy="835683"/>
          </a:xfrm>
          <a:prstGeom prst="rect">
            <a:avLst/>
          </a:prstGeom>
          <a:noFill/>
          <a:ln>
            <a:noFill/>
          </a:ln>
        </p:spPr>
      </p:pic>
      <p:pic>
        <p:nvPicPr>
          <p:cNvPr id="530" name="Google Shape;530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38262" y="1591981"/>
            <a:ext cx="683575" cy="835683"/>
          </a:xfrm>
          <a:prstGeom prst="rect">
            <a:avLst/>
          </a:prstGeom>
          <a:noFill/>
          <a:ln>
            <a:noFill/>
          </a:ln>
        </p:spPr>
      </p:pic>
      <p:pic>
        <p:nvPicPr>
          <p:cNvPr id="531" name="Google Shape;531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18174" y="3336943"/>
            <a:ext cx="683575" cy="835683"/>
          </a:xfrm>
          <a:prstGeom prst="rect">
            <a:avLst/>
          </a:prstGeom>
          <a:noFill/>
          <a:ln>
            <a:noFill/>
          </a:ln>
        </p:spPr>
      </p:pic>
      <p:pic>
        <p:nvPicPr>
          <p:cNvPr id="532" name="Google Shape;532;p3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742648" y="1503487"/>
            <a:ext cx="683567" cy="10126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35"/>
          <p:cNvSpPr/>
          <p:nvPr/>
        </p:nvSpPr>
        <p:spPr>
          <a:xfrm>
            <a:off x="0" y="0"/>
            <a:ext cx="9161100" cy="2484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8" name="Google Shape;538;p35"/>
          <p:cNvSpPr txBox="1">
            <a:spLocks noGrp="1"/>
          </p:cNvSpPr>
          <p:nvPr>
            <p:ph type="title" idx="4294967295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rgbClr val="1C4587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Fais l’exercice pour le nombre compté !</a:t>
            </a:r>
            <a:endParaRPr sz="2600">
              <a:solidFill>
                <a:srgbClr val="1C4587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539" name="Google Shape;539;p35"/>
          <p:cNvSpPr/>
          <p:nvPr/>
        </p:nvSpPr>
        <p:spPr>
          <a:xfrm>
            <a:off x="431500" y="1366425"/>
            <a:ext cx="1644300" cy="1644300"/>
          </a:xfrm>
          <a:prstGeom prst="ellipse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Chelsea Market"/>
                <a:ea typeface="Chelsea Market"/>
                <a:cs typeface="Chelsea Market"/>
                <a:sym typeface="Chelsea Market"/>
              </a:rPr>
              <a:t>3</a:t>
            </a:r>
            <a:endParaRPr sz="500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cxnSp>
        <p:nvCxnSpPr>
          <p:cNvPr id="540" name="Google Shape;540;p35"/>
          <p:cNvCxnSpPr/>
          <p:nvPr/>
        </p:nvCxnSpPr>
        <p:spPr>
          <a:xfrm>
            <a:off x="1118175" y="3613373"/>
            <a:ext cx="2709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41" name="Google Shape;541;p35"/>
          <p:cNvSpPr/>
          <p:nvPr/>
        </p:nvSpPr>
        <p:spPr>
          <a:xfrm>
            <a:off x="2649463" y="1351550"/>
            <a:ext cx="1644300" cy="1644300"/>
          </a:xfrm>
          <a:prstGeom prst="ellipse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Chelsea Market"/>
                <a:ea typeface="Chelsea Market"/>
                <a:cs typeface="Chelsea Market"/>
                <a:sym typeface="Chelsea Market"/>
              </a:rPr>
              <a:t>5</a:t>
            </a:r>
            <a:endParaRPr sz="500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cxnSp>
        <p:nvCxnSpPr>
          <p:cNvPr id="542" name="Google Shape;542;p35"/>
          <p:cNvCxnSpPr/>
          <p:nvPr/>
        </p:nvCxnSpPr>
        <p:spPr>
          <a:xfrm>
            <a:off x="3327800" y="3613373"/>
            <a:ext cx="2709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43" name="Google Shape;543;p35"/>
          <p:cNvSpPr/>
          <p:nvPr/>
        </p:nvSpPr>
        <p:spPr>
          <a:xfrm>
            <a:off x="4867425" y="1366425"/>
            <a:ext cx="1644300" cy="1644300"/>
          </a:xfrm>
          <a:prstGeom prst="ellipse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Chelsea Market"/>
                <a:ea typeface="Chelsea Market"/>
                <a:cs typeface="Chelsea Market"/>
                <a:sym typeface="Chelsea Market"/>
              </a:rPr>
              <a:t>7</a:t>
            </a:r>
            <a:endParaRPr sz="500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cxnSp>
        <p:nvCxnSpPr>
          <p:cNvPr id="544" name="Google Shape;544;p35"/>
          <p:cNvCxnSpPr/>
          <p:nvPr/>
        </p:nvCxnSpPr>
        <p:spPr>
          <a:xfrm>
            <a:off x="5554075" y="3613373"/>
            <a:ext cx="2709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45" name="Google Shape;545;p35"/>
          <p:cNvSpPr/>
          <p:nvPr/>
        </p:nvSpPr>
        <p:spPr>
          <a:xfrm>
            <a:off x="7085400" y="1366425"/>
            <a:ext cx="1644300" cy="1644300"/>
          </a:xfrm>
          <a:prstGeom prst="ellipse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Chelsea Market"/>
                <a:ea typeface="Chelsea Market"/>
                <a:cs typeface="Chelsea Market"/>
                <a:sym typeface="Chelsea Market"/>
              </a:rPr>
              <a:t>9</a:t>
            </a:r>
            <a:endParaRPr sz="500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cxnSp>
        <p:nvCxnSpPr>
          <p:cNvPr id="546" name="Google Shape;546;p35"/>
          <p:cNvCxnSpPr/>
          <p:nvPr/>
        </p:nvCxnSpPr>
        <p:spPr>
          <a:xfrm>
            <a:off x="7747050" y="3613373"/>
            <a:ext cx="2709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547" name="Google Shape;547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23450" y="3233025"/>
            <a:ext cx="1681501" cy="1371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8" name="Google Shape;548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1500" y="3233025"/>
            <a:ext cx="1839275" cy="1371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9" name="Google Shape;549;p3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561000" y="3241400"/>
            <a:ext cx="1868450" cy="1371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0" name="Google Shape;550;p35" descr="This timer silently counts down to 0:00, then alerts you that time is up with a gentle beep sound." title="30 Second Timer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418025" y="0"/>
            <a:ext cx="1743076" cy="130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1" name="Google Shape;551;p3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694350" y="3271150"/>
            <a:ext cx="2044275" cy="13577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36"/>
          <p:cNvSpPr/>
          <p:nvPr/>
        </p:nvSpPr>
        <p:spPr>
          <a:xfrm>
            <a:off x="0" y="0"/>
            <a:ext cx="9161100" cy="2484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7" name="Google Shape;557;p36"/>
          <p:cNvSpPr txBox="1">
            <a:spLocks noGrp="1"/>
          </p:cNvSpPr>
          <p:nvPr>
            <p:ph type="title" idx="4294967295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C4587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As-tu vu 3 foulards ? Bravo ! </a:t>
            </a:r>
            <a:endParaRPr>
              <a:solidFill>
                <a:srgbClr val="1C4587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558" name="Google Shape;558;p36"/>
          <p:cNvSpPr/>
          <p:nvPr/>
        </p:nvSpPr>
        <p:spPr>
          <a:xfrm>
            <a:off x="431500" y="1366425"/>
            <a:ext cx="1644300" cy="1644300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Chelsea Market"/>
                <a:ea typeface="Chelsea Market"/>
                <a:cs typeface="Chelsea Market"/>
                <a:sym typeface="Chelsea Market"/>
              </a:rPr>
              <a:t>3</a:t>
            </a:r>
            <a:endParaRPr sz="500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559" name="Google Shape;559;p36"/>
          <p:cNvSpPr/>
          <p:nvPr/>
        </p:nvSpPr>
        <p:spPr>
          <a:xfrm>
            <a:off x="2649463" y="1351550"/>
            <a:ext cx="1644300" cy="1644300"/>
          </a:xfrm>
          <a:prstGeom prst="ellipse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Chelsea Market"/>
                <a:ea typeface="Chelsea Market"/>
                <a:cs typeface="Chelsea Market"/>
                <a:sym typeface="Chelsea Market"/>
              </a:rPr>
              <a:t>5</a:t>
            </a:r>
            <a:endParaRPr sz="500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560" name="Google Shape;560;p36"/>
          <p:cNvSpPr/>
          <p:nvPr/>
        </p:nvSpPr>
        <p:spPr>
          <a:xfrm>
            <a:off x="4867425" y="1366425"/>
            <a:ext cx="1644300" cy="1644300"/>
          </a:xfrm>
          <a:prstGeom prst="ellipse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Chelsea Market"/>
                <a:ea typeface="Chelsea Market"/>
                <a:cs typeface="Chelsea Market"/>
                <a:sym typeface="Chelsea Market"/>
              </a:rPr>
              <a:t>7</a:t>
            </a:r>
            <a:endParaRPr sz="500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561" name="Google Shape;561;p36"/>
          <p:cNvSpPr/>
          <p:nvPr/>
        </p:nvSpPr>
        <p:spPr>
          <a:xfrm>
            <a:off x="7085400" y="1366425"/>
            <a:ext cx="1644300" cy="1644300"/>
          </a:xfrm>
          <a:prstGeom prst="ellipse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Chelsea Market"/>
                <a:ea typeface="Chelsea Market"/>
                <a:cs typeface="Chelsea Market"/>
                <a:sym typeface="Chelsea Market"/>
              </a:rPr>
              <a:t>9</a:t>
            </a:r>
            <a:endParaRPr sz="500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pic>
        <p:nvPicPr>
          <p:cNvPr id="562" name="Google Shape;562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1500" y="3233025"/>
            <a:ext cx="1839275" cy="1371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p37"/>
          <p:cNvSpPr txBox="1">
            <a:spLocks noGrp="1"/>
          </p:cNvSpPr>
          <p:nvPr>
            <p:ph type="body" idx="1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  <a:solidFill>
            <a:srgbClr val="C9DAF8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100"/>
              <a:buNone/>
            </a:pPr>
            <a:endParaRPr/>
          </a:p>
        </p:txBody>
      </p:sp>
      <p:sp>
        <p:nvSpPr>
          <p:cNvPr id="568" name="Google Shape;568;p37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helsea Market"/>
                <a:ea typeface="Chelsea Market"/>
                <a:cs typeface="Chelsea Market"/>
                <a:sym typeface="Chelsea Market"/>
              </a:rPr>
              <a:t> Combien de luges vois-tu ?</a:t>
            </a:r>
            <a:endParaRPr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pic>
        <p:nvPicPr>
          <p:cNvPr id="569" name="Google Shape;569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08701" y="1595173"/>
            <a:ext cx="976026" cy="835727"/>
          </a:xfrm>
          <a:prstGeom prst="rect">
            <a:avLst/>
          </a:prstGeom>
          <a:noFill/>
          <a:ln>
            <a:noFill/>
          </a:ln>
        </p:spPr>
      </p:pic>
      <p:pic>
        <p:nvPicPr>
          <p:cNvPr id="570" name="Google Shape;570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35762" y="374137"/>
            <a:ext cx="1707750" cy="853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1" name="Google Shape;571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61862" y="2298050"/>
            <a:ext cx="976027" cy="853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2" name="Google Shape;572;p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029075" y="3531126"/>
            <a:ext cx="605125" cy="686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73" name="Google Shape;573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400000">
            <a:off x="7642352" y="1987750"/>
            <a:ext cx="1372198" cy="686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4" name="Google Shape;574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95102" y="3825550"/>
            <a:ext cx="1372198" cy="686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5" name="Google Shape;575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0252" y="3698525"/>
            <a:ext cx="1372198" cy="686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6" name="Google Shape;576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36502" y="1595175"/>
            <a:ext cx="1372198" cy="686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7" name="Google Shape;577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81302" y="1793950"/>
            <a:ext cx="1372198" cy="686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8" name="Google Shape;578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95602" y="3135150"/>
            <a:ext cx="1372198" cy="686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9" name="Google Shape;579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76922" y="3846165"/>
            <a:ext cx="753101" cy="644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580" name="Google Shape;580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35525" y="3157930"/>
            <a:ext cx="753101" cy="644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1" name="Google Shape;581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80600" y="1584400"/>
            <a:ext cx="826438" cy="70764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2" name="Google Shape;582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95476" y="3701623"/>
            <a:ext cx="976026" cy="835727"/>
          </a:xfrm>
          <a:prstGeom prst="rect">
            <a:avLst/>
          </a:prstGeom>
          <a:noFill/>
          <a:ln>
            <a:noFill/>
          </a:ln>
        </p:spPr>
      </p:pic>
      <p:pic>
        <p:nvPicPr>
          <p:cNvPr id="583" name="Google Shape;583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157162" y="2528100"/>
            <a:ext cx="677749" cy="818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4" name="Google Shape;584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113300" y="2281275"/>
            <a:ext cx="677749" cy="818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5" name="Google Shape;585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056437" y="2281275"/>
            <a:ext cx="677749" cy="818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6" name="Google Shape;586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928600" y="1921537"/>
            <a:ext cx="677749" cy="818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7" name="Google Shape;587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777175" y="3710225"/>
            <a:ext cx="677749" cy="818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8" name="Google Shape;588;p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066377" y="3016901"/>
            <a:ext cx="605125" cy="686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89" name="Google Shape;589;p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52837" y="3016888"/>
            <a:ext cx="753099" cy="853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0" name="Google Shape;590;p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72750" y="3856601"/>
            <a:ext cx="605125" cy="686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91" name="Google Shape;591;p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388375" y="3175600"/>
            <a:ext cx="605126" cy="68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2" name="Google Shape;592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30649" y="2337625"/>
            <a:ext cx="976027" cy="853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3" name="Google Shape;593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07549" y="2668200"/>
            <a:ext cx="976027" cy="853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4" name="Google Shape;594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400000">
            <a:off x="147202" y="1987750"/>
            <a:ext cx="1372198" cy="686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38"/>
          <p:cNvSpPr/>
          <p:nvPr/>
        </p:nvSpPr>
        <p:spPr>
          <a:xfrm>
            <a:off x="0" y="0"/>
            <a:ext cx="9161100" cy="2484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0" name="Google Shape;600;p38"/>
          <p:cNvSpPr txBox="1">
            <a:spLocks noGrp="1"/>
          </p:cNvSpPr>
          <p:nvPr>
            <p:ph type="title" idx="4294967295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rgbClr val="1C4587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Fais l’exercice pour le nombre compté !</a:t>
            </a:r>
            <a:endParaRPr sz="2600">
              <a:solidFill>
                <a:srgbClr val="1C4587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601" name="Google Shape;601;p38"/>
          <p:cNvSpPr/>
          <p:nvPr/>
        </p:nvSpPr>
        <p:spPr>
          <a:xfrm>
            <a:off x="431500" y="1366425"/>
            <a:ext cx="1644300" cy="1644300"/>
          </a:xfrm>
          <a:prstGeom prst="ellipse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Chelsea Market"/>
                <a:ea typeface="Chelsea Market"/>
                <a:cs typeface="Chelsea Market"/>
                <a:sym typeface="Chelsea Market"/>
              </a:rPr>
              <a:t>6</a:t>
            </a:r>
            <a:endParaRPr sz="500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cxnSp>
        <p:nvCxnSpPr>
          <p:cNvPr id="602" name="Google Shape;602;p38"/>
          <p:cNvCxnSpPr/>
          <p:nvPr/>
        </p:nvCxnSpPr>
        <p:spPr>
          <a:xfrm>
            <a:off x="1118175" y="3613373"/>
            <a:ext cx="2709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03" name="Google Shape;603;p38"/>
          <p:cNvSpPr/>
          <p:nvPr/>
        </p:nvSpPr>
        <p:spPr>
          <a:xfrm>
            <a:off x="2649463" y="1351550"/>
            <a:ext cx="1644300" cy="1644300"/>
          </a:xfrm>
          <a:prstGeom prst="ellipse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Chelsea Market"/>
                <a:ea typeface="Chelsea Market"/>
                <a:cs typeface="Chelsea Market"/>
                <a:sym typeface="Chelsea Market"/>
              </a:rPr>
              <a:t>7</a:t>
            </a:r>
            <a:endParaRPr sz="500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cxnSp>
        <p:nvCxnSpPr>
          <p:cNvPr id="604" name="Google Shape;604;p38"/>
          <p:cNvCxnSpPr/>
          <p:nvPr/>
        </p:nvCxnSpPr>
        <p:spPr>
          <a:xfrm>
            <a:off x="3327800" y="3613373"/>
            <a:ext cx="2709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05" name="Google Shape;605;p38"/>
          <p:cNvSpPr/>
          <p:nvPr/>
        </p:nvSpPr>
        <p:spPr>
          <a:xfrm>
            <a:off x="4867425" y="1366425"/>
            <a:ext cx="1644300" cy="1644300"/>
          </a:xfrm>
          <a:prstGeom prst="ellipse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Chelsea Market"/>
                <a:ea typeface="Chelsea Market"/>
                <a:cs typeface="Chelsea Market"/>
                <a:sym typeface="Chelsea Market"/>
              </a:rPr>
              <a:t>5</a:t>
            </a:r>
            <a:endParaRPr sz="500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cxnSp>
        <p:nvCxnSpPr>
          <p:cNvPr id="606" name="Google Shape;606;p38"/>
          <p:cNvCxnSpPr/>
          <p:nvPr/>
        </p:nvCxnSpPr>
        <p:spPr>
          <a:xfrm>
            <a:off x="5554075" y="3613373"/>
            <a:ext cx="2709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07" name="Google Shape;607;p38"/>
          <p:cNvSpPr/>
          <p:nvPr/>
        </p:nvSpPr>
        <p:spPr>
          <a:xfrm>
            <a:off x="7085400" y="1366425"/>
            <a:ext cx="1644300" cy="1644300"/>
          </a:xfrm>
          <a:prstGeom prst="ellipse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Chelsea Market"/>
                <a:ea typeface="Chelsea Market"/>
                <a:cs typeface="Chelsea Market"/>
                <a:sym typeface="Chelsea Market"/>
              </a:rPr>
              <a:t>8</a:t>
            </a:r>
            <a:endParaRPr sz="500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cxnSp>
        <p:nvCxnSpPr>
          <p:cNvPr id="608" name="Google Shape;608;p38"/>
          <p:cNvCxnSpPr/>
          <p:nvPr/>
        </p:nvCxnSpPr>
        <p:spPr>
          <a:xfrm>
            <a:off x="7747050" y="3613373"/>
            <a:ext cx="2709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609" name="Google Shape;609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74550" y="3332775"/>
            <a:ext cx="1952300" cy="1399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0" name="Google Shape;610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67425" y="3332775"/>
            <a:ext cx="1644300" cy="1399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1" name="Google Shape;611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6793800" y="3271150"/>
            <a:ext cx="2038500" cy="152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2" name="Google Shape;612;p38" descr="This timer silently counts down to 0:00, then alerts you that time is up with a gentle beep sound." title="30 Second Timer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418025" y="0"/>
            <a:ext cx="1743076" cy="130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3" name="Google Shape;613;p38"/>
          <p:cNvPicPr preferRelativeResize="0"/>
          <p:nvPr/>
        </p:nvPicPr>
        <p:blipFill rotWithShape="1">
          <a:blip r:embed="rId8">
            <a:alphaModFix/>
          </a:blip>
          <a:srcRect l="23921" t="26286" r="4306"/>
          <a:stretch/>
        </p:blipFill>
        <p:spPr>
          <a:xfrm>
            <a:off x="96450" y="3332775"/>
            <a:ext cx="2100274" cy="1399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39"/>
          <p:cNvSpPr/>
          <p:nvPr/>
        </p:nvSpPr>
        <p:spPr>
          <a:xfrm>
            <a:off x="0" y="0"/>
            <a:ext cx="9161100" cy="2484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9" name="Google Shape;619;p39"/>
          <p:cNvSpPr txBox="1">
            <a:spLocks noGrp="1"/>
          </p:cNvSpPr>
          <p:nvPr>
            <p:ph type="title" idx="4294967295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C4587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As-tu vu 7 luges ? Bravo !</a:t>
            </a:r>
            <a:r>
              <a:rPr lang="en">
                <a:solidFill>
                  <a:schemeClr val="accent1"/>
                </a:solidFill>
              </a:rPr>
              <a:t> </a:t>
            </a:r>
            <a:endParaRPr>
              <a:solidFill>
                <a:schemeClr val="accent1"/>
              </a:solidFill>
            </a:endParaRPr>
          </a:p>
        </p:txBody>
      </p:sp>
      <p:sp>
        <p:nvSpPr>
          <p:cNvPr id="620" name="Google Shape;620;p39"/>
          <p:cNvSpPr/>
          <p:nvPr/>
        </p:nvSpPr>
        <p:spPr>
          <a:xfrm>
            <a:off x="431500" y="1366425"/>
            <a:ext cx="1644300" cy="1644300"/>
          </a:xfrm>
          <a:prstGeom prst="ellipse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Chelsea Market"/>
                <a:ea typeface="Chelsea Market"/>
                <a:cs typeface="Chelsea Market"/>
                <a:sym typeface="Chelsea Market"/>
              </a:rPr>
              <a:t>6</a:t>
            </a:r>
            <a:endParaRPr sz="500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cxnSp>
        <p:nvCxnSpPr>
          <p:cNvPr id="621" name="Google Shape;621;p39"/>
          <p:cNvCxnSpPr/>
          <p:nvPr/>
        </p:nvCxnSpPr>
        <p:spPr>
          <a:xfrm>
            <a:off x="1118175" y="3613373"/>
            <a:ext cx="2709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22" name="Google Shape;622;p39"/>
          <p:cNvSpPr/>
          <p:nvPr/>
        </p:nvSpPr>
        <p:spPr>
          <a:xfrm>
            <a:off x="2649450" y="1366425"/>
            <a:ext cx="1644300" cy="1644300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Chelsea Market"/>
                <a:ea typeface="Chelsea Market"/>
                <a:cs typeface="Chelsea Market"/>
                <a:sym typeface="Chelsea Market"/>
              </a:rPr>
              <a:t>7</a:t>
            </a:r>
            <a:endParaRPr sz="500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623" name="Google Shape;623;p39"/>
          <p:cNvSpPr/>
          <p:nvPr/>
        </p:nvSpPr>
        <p:spPr>
          <a:xfrm>
            <a:off x="4867425" y="1366425"/>
            <a:ext cx="1644300" cy="1644300"/>
          </a:xfrm>
          <a:prstGeom prst="ellipse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Chelsea Market"/>
                <a:ea typeface="Chelsea Market"/>
                <a:cs typeface="Chelsea Market"/>
                <a:sym typeface="Chelsea Market"/>
              </a:rPr>
              <a:t>5</a:t>
            </a:r>
            <a:endParaRPr sz="500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624" name="Google Shape;624;p39"/>
          <p:cNvSpPr/>
          <p:nvPr/>
        </p:nvSpPr>
        <p:spPr>
          <a:xfrm>
            <a:off x="7085400" y="1366425"/>
            <a:ext cx="1644300" cy="1644300"/>
          </a:xfrm>
          <a:prstGeom prst="ellipse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Chelsea Market"/>
                <a:ea typeface="Chelsea Market"/>
                <a:cs typeface="Chelsea Market"/>
                <a:sym typeface="Chelsea Market"/>
              </a:rPr>
              <a:t>8</a:t>
            </a:r>
            <a:endParaRPr sz="500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pic>
        <p:nvPicPr>
          <p:cNvPr id="625" name="Google Shape;625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74550" y="3332775"/>
            <a:ext cx="1952300" cy="1399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p40"/>
          <p:cNvSpPr txBox="1">
            <a:spLocks noGrp="1"/>
          </p:cNvSpPr>
          <p:nvPr>
            <p:ph type="body" idx="1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  <a:solidFill>
            <a:srgbClr val="C9DAF8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100"/>
              <a:buNone/>
            </a:pPr>
            <a:endParaRPr/>
          </a:p>
        </p:txBody>
      </p:sp>
      <p:sp>
        <p:nvSpPr>
          <p:cNvPr id="631" name="Google Shape;631;p40"/>
          <p:cNvSpPr txBox="1">
            <a:spLocks noGrp="1"/>
          </p:cNvSpPr>
          <p:nvPr>
            <p:ph type="title"/>
          </p:nvPr>
        </p:nvSpPr>
        <p:spPr>
          <a:xfrm>
            <a:off x="387900" y="311750"/>
            <a:ext cx="8368200" cy="83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helsea Market"/>
              <a:ea typeface="Chelsea Market"/>
              <a:cs typeface="Chelsea Market"/>
              <a:sym typeface="Chelsea Marke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latin typeface="Chelsea Market"/>
                <a:ea typeface="Chelsea Market"/>
                <a:cs typeface="Chelsea Market"/>
                <a:sym typeface="Chelsea Market"/>
              </a:rPr>
              <a:t>Combien de boules à neige vois-tu ?</a:t>
            </a:r>
            <a:endParaRPr sz="2900">
              <a:latin typeface="Chelsea Market"/>
              <a:ea typeface="Chelsea Market"/>
              <a:cs typeface="Chelsea Market"/>
              <a:sym typeface="Chelsea Marke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32" name="Google Shape;632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55825" y="311749"/>
            <a:ext cx="978650" cy="97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3" name="Google Shape;633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08325" y="1638963"/>
            <a:ext cx="902725" cy="902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4" name="Google Shape;634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80388" y="3564375"/>
            <a:ext cx="832500" cy="83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5" name="Google Shape;635;p4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126325" y="3650750"/>
            <a:ext cx="748301" cy="748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6" name="Google Shape;636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77150" y="2938750"/>
            <a:ext cx="712000" cy="7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7" name="Google Shape;637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88700" y="3668900"/>
            <a:ext cx="712000" cy="7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8" name="Google Shape;638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01600" y="3218750"/>
            <a:ext cx="712000" cy="7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9" name="Google Shape;639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9300" y="2531150"/>
            <a:ext cx="712000" cy="7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0" name="Google Shape;640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95650" y="1657125"/>
            <a:ext cx="712000" cy="7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1" name="Google Shape;641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49825" y="1734325"/>
            <a:ext cx="712000" cy="7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2" name="Google Shape;642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32113" y="3668900"/>
            <a:ext cx="712000" cy="7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3" name="Google Shape;643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03950" y="2751125"/>
            <a:ext cx="712000" cy="7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4" name="Google Shape;644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89150" y="1588562"/>
            <a:ext cx="712000" cy="7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5" name="Google Shape;645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30100" y="1588550"/>
            <a:ext cx="712000" cy="7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6" name="Google Shape;646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81000" y="2531150"/>
            <a:ext cx="832500" cy="83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7" name="Google Shape;647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0950" y="3504125"/>
            <a:ext cx="832500" cy="83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8" name="Google Shape;648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48975" y="2641363"/>
            <a:ext cx="832500" cy="83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9" name="Google Shape;649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23600" y="2343400"/>
            <a:ext cx="832500" cy="83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0" name="Google Shape;650;p4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251077" y="3143475"/>
            <a:ext cx="711999" cy="1272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1" name="Google Shape;651;p4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724127" y="1588550"/>
            <a:ext cx="711999" cy="1272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2" name="Google Shape;652;p4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480764" y="2405700"/>
            <a:ext cx="711999" cy="1272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3" name="Google Shape;653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7375" y="1493188"/>
            <a:ext cx="902725" cy="902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4" name="Google Shape;654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29150" y="2606263"/>
            <a:ext cx="902726" cy="902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5" name="Google Shape;655;p4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251075" y="2385500"/>
            <a:ext cx="748301" cy="748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6" name="Google Shape;656;p4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92588" y="3759300"/>
            <a:ext cx="748301" cy="748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7" name="Google Shape;657;p4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305713" y="1638975"/>
            <a:ext cx="748301" cy="748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8" name="Google Shape;658;p4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009627" y="1557350"/>
            <a:ext cx="711999" cy="1272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9" name="Google Shape;659;p4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11950" y="3498875"/>
            <a:ext cx="748301" cy="748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p41"/>
          <p:cNvSpPr/>
          <p:nvPr/>
        </p:nvSpPr>
        <p:spPr>
          <a:xfrm>
            <a:off x="0" y="0"/>
            <a:ext cx="9161100" cy="2484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5" name="Google Shape;665;p41"/>
          <p:cNvSpPr txBox="1">
            <a:spLocks noGrp="1"/>
          </p:cNvSpPr>
          <p:nvPr>
            <p:ph type="title" idx="4294967295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rgbClr val="1C4587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Fais l’exercice pour le nombre compté !</a:t>
            </a:r>
            <a:endParaRPr sz="2600">
              <a:solidFill>
                <a:srgbClr val="1C4587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666" name="Google Shape;666;p41"/>
          <p:cNvSpPr/>
          <p:nvPr/>
        </p:nvSpPr>
        <p:spPr>
          <a:xfrm>
            <a:off x="431500" y="1366425"/>
            <a:ext cx="1644300" cy="1644300"/>
          </a:xfrm>
          <a:prstGeom prst="ellipse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Chelsea Market"/>
                <a:ea typeface="Chelsea Market"/>
                <a:cs typeface="Chelsea Market"/>
                <a:sym typeface="Chelsea Market"/>
              </a:rPr>
              <a:t>11</a:t>
            </a:r>
            <a:endParaRPr sz="500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cxnSp>
        <p:nvCxnSpPr>
          <p:cNvPr id="667" name="Google Shape;667;p41"/>
          <p:cNvCxnSpPr/>
          <p:nvPr/>
        </p:nvCxnSpPr>
        <p:spPr>
          <a:xfrm>
            <a:off x="1118175" y="3613373"/>
            <a:ext cx="2709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68" name="Google Shape;668;p41"/>
          <p:cNvSpPr/>
          <p:nvPr/>
        </p:nvSpPr>
        <p:spPr>
          <a:xfrm>
            <a:off x="2649463" y="1351550"/>
            <a:ext cx="1644300" cy="1644300"/>
          </a:xfrm>
          <a:prstGeom prst="ellipse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Chelsea Market"/>
                <a:ea typeface="Chelsea Market"/>
                <a:cs typeface="Chelsea Market"/>
                <a:sym typeface="Chelsea Market"/>
              </a:rPr>
              <a:t>10</a:t>
            </a:r>
            <a:endParaRPr sz="500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cxnSp>
        <p:nvCxnSpPr>
          <p:cNvPr id="669" name="Google Shape;669;p41"/>
          <p:cNvCxnSpPr/>
          <p:nvPr/>
        </p:nvCxnSpPr>
        <p:spPr>
          <a:xfrm>
            <a:off x="3327800" y="3613373"/>
            <a:ext cx="2709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70" name="Google Shape;670;p41"/>
          <p:cNvSpPr/>
          <p:nvPr/>
        </p:nvSpPr>
        <p:spPr>
          <a:xfrm>
            <a:off x="4867425" y="1366425"/>
            <a:ext cx="1644300" cy="1644300"/>
          </a:xfrm>
          <a:prstGeom prst="ellipse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Chelsea Market"/>
                <a:ea typeface="Chelsea Market"/>
                <a:cs typeface="Chelsea Market"/>
                <a:sym typeface="Chelsea Market"/>
              </a:rPr>
              <a:t>8</a:t>
            </a:r>
            <a:endParaRPr sz="500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cxnSp>
        <p:nvCxnSpPr>
          <p:cNvPr id="671" name="Google Shape;671;p41"/>
          <p:cNvCxnSpPr/>
          <p:nvPr/>
        </p:nvCxnSpPr>
        <p:spPr>
          <a:xfrm>
            <a:off x="5554075" y="3613373"/>
            <a:ext cx="2709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72" name="Google Shape;672;p41"/>
          <p:cNvSpPr/>
          <p:nvPr/>
        </p:nvSpPr>
        <p:spPr>
          <a:xfrm>
            <a:off x="7085400" y="1366425"/>
            <a:ext cx="1644300" cy="1644300"/>
          </a:xfrm>
          <a:prstGeom prst="ellipse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Chelsea Market"/>
                <a:ea typeface="Chelsea Market"/>
                <a:cs typeface="Chelsea Market"/>
                <a:sym typeface="Chelsea Market"/>
              </a:rPr>
              <a:t>9</a:t>
            </a:r>
            <a:endParaRPr sz="500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cxnSp>
        <p:nvCxnSpPr>
          <p:cNvPr id="673" name="Google Shape;673;p41"/>
          <p:cNvCxnSpPr/>
          <p:nvPr/>
        </p:nvCxnSpPr>
        <p:spPr>
          <a:xfrm>
            <a:off x="7747050" y="3613373"/>
            <a:ext cx="2709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674" name="Google Shape;674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17437" y="3108900"/>
            <a:ext cx="1910875" cy="164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5" name="Google Shape;675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85400" y="3108900"/>
            <a:ext cx="1746899" cy="1739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6" name="Google Shape;676;p4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434913" y="3135263"/>
            <a:ext cx="1910875" cy="1686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7" name="Google Shape;677;p41" descr="This timer silently counts down to 0:00, then alerts you that time is up with a gentle beep sound." title="30 Second Timer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418025" y="0"/>
            <a:ext cx="1743076" cy="130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8" name="Google Shape;678;p4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27425" y="3135275"/>
            <a:ext cx="1910875" cy="1739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5"/>
          <p:cNvSpPr txBox="1"/>
          <p:nvPr/>
        </p:nvSpPr>
        <p:spPr>
          <a:xfrm>
            <a:off x="1864025" y="1500500"/>
            <a:ext cx="7180200" cy="34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700">
                <a:solidFill>
                  <a:srgbClr val="0000FF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Ensuite tu devras accomplir l’exercice pour le nombre que tu as compté !</a:t>
            </a:r>
            <a:r>
              <a:rPr lang="en" sz="5000">
                <a:solidFill>
                  <a:srgbClr val="0000FF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 </a:t>
            </a:r>
            <a:endParaRPr sz="4700">
              <a:solidFill>
                <a:srgbClr val="0000FF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p42"/>
          <p:cNvSpPr/>
          <p:nvPr/>
        </p:nvSpPr>
        <p:spPr>
          <a:xfrm>
            <a:off x="0" y="0"/>
            <a:ext cx="9161100" cy="2484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4" name="Google Shape;684;p42"/>
          <p:cNvSpPr txBox="1">
            <a:spLocks noGrp="1"/>
          </p:cNvSpPr>
          <p:nvPr>
            <p:ph type="title" idx="4294967295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C4587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As-tu vu 11 boules à neige ? Bravo !</a:t>
            </a:r>
            <a:endParaRPr>
              <a:solidFill>
                <a:srgbClr val="1C4587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685" name="Google Shape;685;p42"/>
          <p:cNvSpPr/>
          <p:nvPr/>
        </p:nvSpPr>
        <p:spPr>
          <a:xfrm>
            <a:off x="431500" y="1366425"/>
            <a:ext cx="1644300" cy="1644300"/>
          </a:xfrm>
          <a:prstGeom prst="ellipse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Chelsea Market"/>
                <a:ea typeface="Chelsea Market"/>
                <a:cs typeface="Chelsea Market"/>
                <a:sym typeface="Chelsea Market"/>
              </a:rPr>
              <a:t>11</a:t>
            </a:r>
            <a:endParaRPr sz="500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686" name="Google Shape;686;p42"/>
          <p:cNvSpPr/>
          <p:nvPr/>
        </p:nvSpPr>
        <p:spPr>
          <a:xfrm>
            <a:off x="2649463" y="1351550"/>
            <a:ext cx="1644300" cy="1644300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Chelsea Market"/>
                <a:ea typeface="Chelsea Market"/>
                <a:cs typeface="Chelsea Market"/>
                <a:sym typeface="Chelsea Market"/>
              </a:rPr>
              <a:t>10</a:t>
            </a:r>
            <a:endParaRPr sz="500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687" name="Google Shape;687;p42"/>
          <p:cNvSpPr/>
          <p:nvPr/>
        </p:nvSpPr>
        <p:spPr>
          <a:xfrm>
            <a:off x="4867425" y="1366425"/>
            <a:ext cx="1644300" cy="1644300"/>
          </a:xfrm>
          <a:prstGeom prst="ellipse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Chelsea Market"/>
                <a:ea typeface="Chelsea Market"/>
                <a:cs typeface="Chelsea Market"/>
                <a:sym typeface="Chelsea Market"/>
              </a:rPr>
              <a:t>8</a:t>
            </a:r>
            <a:endParaRPr sz="500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688" name="Google Shape;688;p42"/>
          <p:cNvSpPr/>
          <p:nvPr/>
        </p:nvSpPr>
        <p:spPr>
          <a:xfrm>
            <a:off x="7085400" y="1366425"/>
            <a:ext cx="1644300" cy="1644300"/>
          </a:xfrm>
          <a:prstGeom prst="ellipse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Chelsea Market"/>
                <a:ea typeface="Chelsea Market"/>
                <a:cs typeface="Chelsea Market"/>
                <a:sym typeface="Chelsea Market"/>
              </a:rPr>
              <a:t>9</a:t>
            </a:r>
            <a:endParaRPr sz="500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pic>
        <p:nvPicPr>
          <p:cNvPr id="689" name="Google Shape;689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16175" y="3146363"/>
            <a:ext cx="1910875" cy="1686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p43"/>
          <p:cNvSpPr txBox="1"/>
          <p:nvPr/>
        </p:nvSpPr>
        <p:spPr>
          <a:xfrm>
            <a:off x="2285900" y="1947450"/>
            <a:ext cx="6331200" cy="124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600">
                <a:solidFill>
                  <a:srgbClr val="1C4587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Vive l’hiver !</a:t>
            </a:r>
            <a:endParaRPr sz="4600">
              <a:solidFill>
                <a:srgbClr val="1C4587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6"/>
          <p:cNvSpPr txBox="1">
            <a:spLocks noGrp="1"/>
          </p:cNvSpPr>
          <p:nvPr>
            <p:ph type="body" idx="1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  <a:solidFill>
            <a:srgbClr val="CFE2F3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100"/>
              <a:buNone/>
            </a:pPr>
            <a:endParaRPr/>
          </a:p>
        </p:txBody>
      </p:sp>
      <p:sp>
        <p:nvSpPr>
          <p:cNvPr id="80" name="Google Shape;80;p16"/>
          <p:cNvSpPr txBox="1">
            <a:spLocks noGrp="1"/>
          </p:cNvSpPr>
          <p:nvPr>
            <p:ph type="title"/>
          </p:nvPr>
        </p:nvSpPr>
        <p:spPr>
          <a:xfrm>
            <a:off x="219812" y="458025"/>
            <a:ext cx="8536288" cy="68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" sz="2800" dirty="0" err="1">
                <a:latin typeface="Chelsea Market"/>
                <a:ea typeface="Chelsea Market"/>
                <a:cs typeface="Chelsea Market"/>
                <a:sym typeface="Chelsea Market"/>
              </a:rPr>
              <a:t>Combien</a:t>
            </a:r>
            <a:r>
              <a:rPr lang="en" sz="2800" dirty="0">
                <a:latin typeface="Chelsea Market"/>
                <a:ea typeface="Chelsea Market"/>
                <a:cs typeface="Chelsea Market"/>
                <a:sym typeface="Chelsea Market"/>
              </a:rPr>
              <a:t> de </a:t>
            </a:r>
            <a:r>
              <a:rPr lang="en" sz="2800" dirty="0" err="1">
                <a:latin typeface="Chelsea Market"/>
                <a:ea typeface="Chelsea Market"/>
                <a:cs typeface="Chelsea Market"/>
                <a:sym typeface="Chelsea Market"/>
              </a:rPr>
              <a:t>bonshommes</a:t>
            </a:r>
            <a:r>
              <a:rPr lang="en" sz="2800" dirty="0">
                <a:latin typeface="Chelsea Market"/>
                <a:ea typeface="Chelsea Market"/>
                <a:cs typeface="Chelsea Market"/>
                <a:sym typeface="Chelsea Market"/>
              </a:rPr>
              <a:t> de </a:t>
            </a:r>
            <a:r>
              <a:rPr lang="en" sz="2800" dirty="0" err="1">
                <a:latin typeface="Chelsea Market"/>
                <a:ea typeface="Chelsea Market"/>
                <a:cs typeface="Chelsea Market"/>
                <a:sym typeface="Chelsea Market"/>
              </a:rPr>
              <a:t>neige</a:t>
            </a:r>
            <a:r>
              <a:rPr lang="en" sz="2800" dirty="0">
                <a:latin typeface="Chelsea Market"/>
                <a:ea typeface="Chelsea Market"/>
                <a:cs typeface="Chelsea Market"/>
                <a:sym typeface="Chelsea Market"/>
              </a:rPr>
              <a:t> </a:t>
            </a:r>
            <a:r>
              <a:rPr lang="en" sz="2800" dirty="0" err="1">
                <a:latin typeface="Chelsea Market"/>
                <a:ea typeface="Chelsea Market"/>
                <a:cs typeface="Chelsea Market"/>
                <a:sym typeface="Chelsea Market"/>
              </a:rPr>
              <a:t>vois-tu</a:t>
            </a:r>
            <a:r>
              <a:rPr lang="en" sz="2800" dirty="0">
                <a:latin typeface="Chelsea Market"/>
                <a:ea typeface="Chelsea Market"/>
                <a:cs typeface="Chelsea Market"/>
                <a:sym typeface="Chelsea Market"/>
              </a:rPr>
              <a:t> ? </a:t>
            </a:r>
            <a:endParaRPr sz="280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pic>
        <p:nvPicPr>
          <p:cNvPr id="81" name="Google Shape;81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50075" y="2427350"/>
            <a:ext cx="647675" cy="647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87178" y="1426863"/>
            <a:ext cx="1000518" cy="1000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3175" y="3767900"/>
            <a:ext cx="757876" cy="757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50775" y="3568200"/>
            <a:ext cx="1000526" cy="1000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65200" y="1635825"/>
            <a:ext cx="686100" cy="68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41275" y="2991125"/>
            <a:ext cx="933375" cy="933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44251" y="2670348"/>
            <a:ext cx="686100" cy="488827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52674" y="1584847"/>
            <a:ext cx="534349" cy="862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996225" y="3992950"/>
            <a:ext cx="575775" cy="575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271946" y="1716811"/>
            <a:ext cx="575775" cy="503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45375" y="1548169"/>
            <a:ext cx="647674" cy="647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941919" y="3411069"/>
            <a:ext cx="686100" cy="68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904195" y="2541007"/>
            <a:ext cx="808099" cy="80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35650" y="2442356"/>
            <a:ext cx="686100" cy="68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43175" y="1548175"/>
            <a:ext cx="757875" cy="757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001546" y="4047326"/>
            <a:ext cx="534348" cy="46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84097" y="2005677"/>
            <a:ext cx="647675" cy="566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132171" y="3159187"/>
            <a:ext cx="575775" cy="503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294246" y="3767895"/>
            <a:ext cx="647676" cy="566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217471" y="2288709"/>
            <a:ext cx="647675" cy="566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930925" y="1548164"/>
            <a:ext cx="686099" cy="577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809300" y="1716789"/>
            <a:ext cx="686099" cy="577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279100" y="2991114"/>
            <a:ext cx="686099" cy="577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368900" y="3697389"/>
            <a:ext cx="686099" cy="577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79063" y="2540989"/>
            <a:ext cx="686099" cy="577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80636" y="3662422"/>
            <a:ext cx="534349" cy="862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86361" y="2738572"/>
            <a:ext cx="534349" cy="862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38776" y="2540998"/>
            <a:ext cx="686100" cy="4888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52614" y="3411073"/>
            <a:ext cx="686100" cy="4888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13389" y="1771686"/>
            <a:ext cx="686100" cy="4888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41901" y="2585123"/>
            <a:ext cx="686100" cy="4888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581588" y="3803781"/>
            <a:ext cx="686100" cy="68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18989" y="112386"/>
            <a:ext cx="808101" cy="13043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7"/>
          <p:cNvSpPr/>
          <p:nvPr/>
        </p:nvSpPr>
        <p:spPr>
          <a:xfrm>
            <a:off x="0" y="0"/>
            <a:ext cx="9161100" cy="2484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17"/>
          <p:cNvSpPr txBox="1">
            <a:spLocks noGrp="1"/>
          </p:cNvSpPr>
          <p:nvPr>
            <p:ph type="title" idx="4294967295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" dirty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  </a:t>
            </a:r>
            <a:r>
              <a:rPr lang="en" sz="2500" dirty="0">
                <a:solidFill>
                  <a:srgbClr val="1C4587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Fais </a:t>
            </a:r>
            <a:r>
              <a:rPr lang="en" sz="2500" dirty="0" err="1">
                <a:solidFill>
                  <a:srgbClr val="1C4587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l’exercice</a:t>
            </a:r>
            <a:r>
              <a:rPr lang="en" sz="2500" dirty="0">
                <a:solidFill>
                  <a:srgbClr val="1C4587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 pour le </a:t>
            </a:r>
            <a:r>
              <a:rPr lang="en" sz="2500" dirty="0" err="1">
                <a:solidFill>
                  <a:srgbClr val="1C4587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nombre</a:t>
            </a:r>
            <a:r>
              <a:rPr lang="en" sz="2500" dirty="0">
                <a:solidFill>
                  <a:srgbClr val="1C4587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 </a:t>
            </a:r>
            <a:r>
              <a:rPr lang="en" sz="2500" dirty="0" err="1">
                <a:solidFill>
                  <a:srgbClr val="1C4587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compté</a:t>
            </a:r>
            <a:r>
              <a:rPr lang="en" sz="2500" dirty="0">
                <a:solidFill>
                  <a:srgbClr val="1C4587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 !</a:t>
            </a:r>
            <a:endParaRPr lang="en" sz="2500" dirty="0">
              <a:solidFill>
                <a:srgbClr val="1C4587"/>
              </a:solidFill>
              <a:latin typeface="Chelsea Market"/>
              <a:ea typeface="Chelsea Market"/>
              <a:cs typeface="Chelsea Market"/>
            </a:endParaRPr>
          </a:p>
        </p:txBody>
      </p:sp>
      <p:sp>
        <p:nvSpPr>
          <p:cNvPr id="120" name="Google Shape;120;p17"/>
          <p:cNvSpPr/>
          <p:nvPr/>
        </p:nvSpPr>
        <p:spPr>
          <a:xfrm>
            <a:off x="431500" y="1366425"/>
            <a:ext cx="1644300" cy="1644300"/>
          </a:xfrm>
          <a:prstGeom prst="ellipse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Chelsea Market"/>
                <a:ea typeface="Chelsea Market"/>
                <a:cs typeface="Chelsea Market"/>
                <a:sym typeface="Chelsea Market"/>
              </a:rPr>
              <a:t>6</a:t>
            </a:r>
            <a:endParaRPr sz="500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cxnSp>
        <p:nvCxnSpPr>
          <p:cNvPr id="121" name="Google Shape;121;p17"/>
          <p:cNvCxnSpPr/>
          <p:nvPr/>
        </p:nvCxnSpPr>
        <p:spPr>
          <a:xfrm>
            <a:off x="1118175" y="3613373"/>
            <a:ext cx="2709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22" name="Google Shape;122;p17"/>
          <p:cNvSpPr/>
          <p:nvPr/>
        </p:nvSpPr>
        <p:spPr>
          <a:xfrm>
            <a:off x="2649463" y="1351550"/>
            <a:ext cx="1644300" cy="1644300"/>
          </a:xfrm>
          <a:prstGeom prst="ellipse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Chelsea Market"/>
                <a:ea typeface="Chelsea Market"/>
                <a:cs typeface="Chelsea Market"/>
                <a:sym typeface="Chelsea Market"/>
              </a:rPr>
              <a:t>5</a:t>
            </a:r>
            <a:endParaRPr sz="500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cxnSp>
        <p:nvCxnSpPr>
          <p:cNvPr id="123" name="Google Shape;123;p17"/>
          <p:cNvCxnSpPr/>
          <p:nvPr/>
        </p:nvCxnSpPr>
        <p:spPr>
          <a:xfrm>
            <a:off x="3327800" y="3613373"/>
            <a:ext cx="2709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24" name="Google Shape;124;p17"/>
          <p:cNvSpPr/>
          <p:nvPr/>
        </p:nvSpPr>
        <p:spPr>
          <a:xfrm>
            <a:off x="4867425" y="1366425"/>
            <a:ext cx="1644300" cy="1644300"/>
          </a:xfrm>
          <a:prstGeom prst="ellipse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Chelsea Market"/>
                <a:ea typeface="Chelsea Market"/>
                <a:cs typeface="Chelsea Market"/>
                <a:sym typeface="Chelsea Market"/>
              </a:rPr>
              <a:t>3</a:t>
            </a:r>
            <a:endParaRPr sz="500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cxnSp>
        <p:nvCxnSpPr>
          <p:cNvPr id="125" name="Google Shape;125;p17"/>
          <p:cNvCxnSpPr/>
          <p:nvPr/>
        </p:nvCxnSpPr>
        <p:spPr>
          <a:xfrm>
            <a:off x="5554075" y="3613373"/>
            <a:ext cx="2709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26" name="Google Shape;126;p17"/>
          <p:cNvSpPr/>
          <p:nvPr/>
        </p:nvSpPr>
        <p:spPr>
          <a:xfrm>
            <a:off x="7085400" y="1366425"/>
            <a:ext cx="1644300" cy="1644300"/>
          </a:xfrm>
          <a:prstGeom prst="ellipse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Chelsea Market"/>
                <a:ea typeface="Chelsea Market"/>
                <a:cs typeface="Chelsea Market"/>
                <a:sym typeface="Chelsea Market"/>
              </a:rPr>
              <a:t>4</a:t>
            </a:r>
            <a:endParaRPr sz="500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127" name="Google Shape;127;p17"/>
          <p:cNvSpPr txBox="1">
            <a:spLocks noGrp="1"/>
          </p:cNvSpPr>
          <p:nvPr>
            <p:ph type="body" idx="4294967295"/>
          </p:nvPr>
        </p:nvSpPr>
        <p:spPr>
          <a:xfrm>
            <a:off x="6793801" y="3108900"/>
            <a:ext cx="2177400" cy="43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endParaRPr sz="2100">
              <a:solidFill>
                <a:schemeClr val="accent5"/>
              </a:solidFill>
            </a:endParaRPr>
          </a:p>
        </p:txBody>
      </p:sp>
      <p:cxnSp>
        <p:nvCxnSpPr>
          <p:cNvPr id="128" name="Google Shape;128;p17"/>
          <p:cNvCxnSpPr/>
          <p:nvPr/>
        </p:nvCxnSpPr>
        <p:spPr>
          <a:xfrm>
            <a:off x="7747050" y="3613373"/>
            <a:ext cx="2709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29" name="Google Shape;129;p17"/>
          <p:cNvSpPr txBox="1">
            <a:spLocks noGrp="1"/>
          </p:cNvSpPr>
          <p:nvPr>
            <p:ph type="body" idx="4294967295"/>
          </p:nvPr>
        </p:nvSpPr>
        <p:spPr>
          <a:xfrm>
            <a:off x="6793795" y="3641661"/>
            <a:ext cx="2177400" cy="115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endParaRPr sz="1100"/>
          </a:p>
        </p:txBody>
      </p:sp>
      <p:pic>
        <p:nvPicPr>
          <p:cNvPr id="130" name="Google Shape;130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050" y="3108900"/>
            <a:ext cx="2000749" cy="1686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50500" y="3108900"/>
            <a:ext cx="2177400" cy="1686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60338" y="3141800"/>
            <a:ext cx="1914025" cy="1620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7" descr="This timer silently counts down to 0:00, then alerts you that time is up with a gentle beep sound." title="30 Second Timer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418025" y="0"/>
            <a:ext cx="1743076" cy="130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17"/>
          <p:cNvPicPr preferRelativeResize="0"/>
          <p:nvPr/>
        </p:nvPicPr>
        <p:blipFill rotWithShape="1">
          <a:blip r:embed="rId8">
            <a:alphaModFix/>
          </a:blip>
          <a:srcRect l="23045" t="3493" r="18120"/>
          <a:stretch/>
        </p:blipFill>
        <p:spPr>
          <a:xfrm>
            <a:off x="6704025" y="3130025"/>
            <a:ext cx="2356957" cy="164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8"/>
          <p:cNvSpPr/>
          <p:nvPr/>
        </p:nvSpPr>
        <p:spPr>
          <a:xfrm>
            <a:off x="0" y="0"/>
            <a:ext cx="9161100" cy="2484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18"/>
          <p:cNvSpPr txBox="1">
            <a:spLocks noGrp="1"/>
          </p:cNvSpPr>
          <p:nvPr>
            <p:ph type="title" idx="4294967295"/>
          </p:nvPr>
        </p:nvSpPr>
        <p:spPr>
          <a:xfrm>
            <a:off x="160421" y="372500"/>
            <a:ext cx="8907202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algn="ctr"/>
            <a:r>
              <a:rPr lang="en" dirty="0">
                <a:solidFill>
                  <a:srgbClr val="1C4587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As-</a:t>
            </a:r>
            <a:r>
              <a:rPr lang="en" dirty="0" err="1">
                <a:solidFill>
                  <a:srgbClr val="1C4587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tu</a:t>
            </a:r>
            <a:r>
              <a:rPr lang="en" dirty="0">
                <a:solidFill>
                  <a:srgbClr val="1C4587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 vu 3 </a:t>
            </a:r>
            <a:r>
              <a:rPr lang="en" dirty="0" err="1">
                <a:solidFill>
                  <a:srgbClr val="1C4587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bonshommes</a:t>
            </a:r>
            <a:r>
              <a:rPr lang="en" dirty="0">
                <a:solidFill>
                  <a:srgbClr val="1C4587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 de </a:t>
            </a:r>
            <a:r>
              <a:rPr lang="en" dirty="0" err="1">
                <a:solidFill>
                  <a:srgbClr val="1C4587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neige</a:t>
            </a:r>
            <a:r>
              <a:rPr lang="en" dirty="0">
                <a:solidFill>
                  <a:srgbClr val="1C4587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 ? Bravo ! </a:t>
            </a:r>
            <a:endParaRPr dirty="0">
              <a:solidFill>
                <a:srgbClr val="1C4587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141" name="Google Shape;141;p18"/>
          <p:cNvSpPr/>
          <p:nvPr/>
        </p:nvSpPr>
        <p:spPr>
          <a:xfrm>
            <a:off x="431500" y="1366425"/>
            <a:ext cx="1644300" cy="1644300"/>
          </a:xfrm>
          <a:prstGeom prst="ellipse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Chelsea Market"/>
                <a:ea typeface="Chelsea Market"/>
                <a:cs typeface="Chelsea Market"/>
                <a:sym typeface="Chelsea Market"/>
              </a:rPr>
              <a:t>6</a:t>
            </a:r>
            <a:endParaRPr sz="500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142" name="Google Shape;142;p18"/>
          <p:cNvSpPr/>
          <p:nvPr/>
        </p:nvSpPr>
        <p:spPr>
          <a:xfrm>
            <a:off x="2649463" y="1351550"/>
            <a:ext cx="1644300" cy="1644300"/>
          </a:xfrm>
          <a:prstGeom prst="ellipse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Chelsea Market"/>
                <a:ea typeface="Chelsea Market"/>
                <a:cs typeface="Chelsea Market"/>
                <a:sym typeface="Chelsea Market"/>
              </a:rPr>
              <a:t>5</a:t>
            </a:r>
            <a:endParaRPr sz="500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143" name="Google Shape;143;p18"/>
          <p:cNvSpPr/>
          <p:nvPr/>
        </p:nvSpPr>
        <p:spPr>
          <a:xfrm>
            <a:off x="4867425" y="1366425"/>
            <a:ext cx="1644300" cy="1644300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Chelsea Market"/>
                <a:ea typeface="Chelsea Market"/>
                <a:cs typeface="Chelsea Market"/>
                <a:sym typeface="Chelsea Market"/>
              </a:rPr>
              <a:t>3</a:t>
            </a:r>
            <a:endParaRPr sz="500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144" name="Google Shape;144;p18"/>
          <p:cNvSpPr/>
          <p:nvPr/>
        </p:nvSpPr>
        <p:spPr>
          <a:xfrm>
            <a:off x="7085400" y="1366425"/>
            <a:ext cx="1644300" cy="1644300"/>
          </a:xfrm>
          <a:prstGeom prst="ellipse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Chelsea Market"/>
                <a:ea typeface="Chelsea Market"/>
                <a:cs typeface="Chelsea Market"/>
                <a:sym typeface="Chelsea Market"/>
              </a:rPr>
              <a:t>4</a:t>
            </a:r>
            <a:endParaRPr sz="500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cxnSp>
        <p:nvCxnSpPr>
          <p:cNvPr id="145" name="Google Shape;145;p18"/>
          <p:cNvCxnSpPr/>
          <p:nvPr/>
        </p:nvCxnSpPr>
        <p:spPr>
          <a:xfrm>
            <a:off x="7747050" y="3613373"/>
            <a:ext cx="2709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46" name="Google Shape;146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00875" y="3142225"/>
            <a:ext cx="2177400" cy="1686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9"/>
          <p:cNvSpPr txBox="1">
            <a:spLocks noGrp="1"/>
          </p:cNvSpPr>
          <p:nvPr>
            <p:ph type="body" idx="1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  <a:solidFill>
            <a:srgbClr val="C9DAF8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100"/>
              <a:buNone/>
            </a:pPr>
            <a:endParaRPr/>
          </a:p>
        </p:txBody>
      </p:sp>
      <p:sp>
        <p:nvSpPr>
          <p:cNvPr id="152" name="Google Shape;152;p19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helsea Market"/>
                <a:ea typeface="Chelsea Market"/>
                <a:cs typeface="Chelsea Market"/>
                <a:sym typeface="Chelsea Market"/>
              </a:rPr>
              <a:t>   Combien de tuques vois-tu ?</a:t>
            </a:r>
            <a:endParaRPr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pic>
        <p:nvPicPr>
          <p:cNvPr id="153" name="Google Shape;15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95725" y="364010"/>
            <a:ext cx="1018807" cy="87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33088" y="3641425"/>
            <a:ext cx="831850" cy="831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72000" y="2168550"/>
            <a:ext cx="718259" cy="76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984625" y="1616700"/>
            <a:ext cx="764100" cy="76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340409" y="3735428"/>
            <a:ext cx="511950" cy="76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23900" y="1540646"/>
            <a:ext cx="556525" cy="47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2875" y="1692200"/>
            <a:ext cx="718259" cy="76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82450" y="3804625"/>
            <a:ext cx="718259" cy="76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8100" y="3708600"/>
            <a:ext cx="718259" cy="76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21800" y="2168550"/>
            <a:ext cx="718259" cy="76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36300" y="1556850"/>
            <a:ext cx="718259" cy="76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899225" y="2253925"/>
            <a:ext cx="764100" cy="76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246225" y="3753250"/>
            <a:ext cx="764100" cy="76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35175" y="2414675"/>
            <a:ext cx="764100" cy="76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58500" y="1839025"/>
            <a:ext cx="764100" cy="76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80825" y="3651575"/>
            <a:ext cx="764100" cy="76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156072" y="1556853"/>
            <a:ext cx="511950" cy="76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072822" y="3735428"/>
            <a:ext cx="511950" cy="76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335397" y="2758353"/>
            <a:ext cx="511950" cy="76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914497" y="2565653"/>
            <a:ext cx="511950" cy="76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332772" y="2253928"/>
            <a:ext cx="511950" cy="76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12663" y="3641425"/>
            <a:ext cx="831851" cy="831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55788" y="2220050"/>
            <a:ext cx="831850" cy="831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42425" y="1410475"/>
            <a:ext cx="831851" cy="831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81488" y="2989151"/>
            <a:ext cx="890565" cy="76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3575" y="3827178"/>
            <a:ext cx="718250" cy="616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87713" y="2414676"/>
            <a:ext cx="890565" cy="76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2875" y="3204938"/>
            <a:ext cx="556536" cy="47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71800" y="3522440"/>
            <a:ext cx="450800" cy="386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55800" y="1499100"/>
            <a:ext cx="511950" cy="4392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47350" y="3199376"/>
            <a:ext cx="764100" cy="6555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40463" y="2986588"/>
            <a:ext cx="718259" cy="764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0"/>
          <p:cNvSpPr/>
          <p:nvPr/>
        </p:nvSpPr>
        <p:spPr>
          <a:xfrm>
            <a:off x="0" y="0"/>
            <a:ext cx="9161100" cy="2484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20"/>
          <p:cNvSpPr txBox="1">
            <a:spLocks noGrp="1"/>
          </p:cNvSpPr>
          <p:nvPr>
            <p:ph type="title" idx="4294967295"/>
          </p:nvPr>
        </p:nvSpPr>
        <p:spPr>
          <a:xfrm>
            <a:off x="311700" y="669800"/>
            <a:ext cx="8520600" cy="43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" dirty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  </a:t>
            </a:r>
            <a:endParaRPr>
              <a:solidFill>
                <a:schemeClr val="accent1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rgbClr val="1C4587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rgbClr val="1C4587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rgbClr val="1C4587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  <a:p>
            <a:r>
              <a:rPr lang="en" sz="2500" dirty="0">
                <a:solidFill>
                  <a:srgbClr val="1C4587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Fais </a:t>
            </a:r>
            <a:r>
              <a:rPr lang="en" sz="2500" dirty="0" err="1">
                <a:solidFill>
                  <a:srgbClr val="1C4587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l’exercice</a:t>
            </a:r>
            <a:r>
              <a:rPr lang="en" sz="2500" dirty="0">
                <a:solidFill>
                  <a:srgbClr val="1C4587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 pour le </a:t>
            </a:r>
            <a:r>
              <a:rPr lang="en" sz="2500" dirty="0" err="1">
                <a:solidFill>
                  <a:srgbClr val="1C4587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nombre</a:t>
            </a:r>
            <a:r>
              <a:rPr lang="en" sz="2500" dirty="0">
                <a:solidFill>
                  <a:srgbClr val="1C4587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 </a:t>
            </a:r>
            <a:r>
              <a:rPr lang="en" sz="2500" dirty="0" err="1">
                <a:solidFill>
                  <a:srgbClr val="1C4587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compté</a:t>
            </a:r>
            <a:r>
              <a:rPr lang="en" sz="2500" dirty="0">
                <a:solidFill>
                  <a:srgbClr val="1C4587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 !</a:t>
            </a:r>
            <a:endParaRPr lang="en" sz="2500" dirty="0">
              <a:solidFill>
                <a:srgbClr val="1C4587"/>
              </a:solidFill>
              <a:latin typeface="Chelsea Market"/>
              <a:ea typeface="Chelsea Market"/>
              <a:cs typeface="Chelsea Marke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1C4587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191" name="Google Shape;191;p20"/>
          <p:cNvSpPr/>
          <p:nvPr/>
        </p:nvSpPr>
        <p:spPr>
          <a:xfrm>
            <a:off x="431500" y="1366425"/>
            <a:ext cx="1644300" cy="1644300"/>
          </a:xfrm>
          <a:prstGeom prst="ellipse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Chelsea Market"/>
                <a:ea typeface="Chelsea Market"/>
                <a:cs typeface="Chelsea Market"/>
                <a:sym typeface="Chelsea Market"/>
              </a:rPr>
              <a:t>7</a:t>
            </a:r>
            <a:endParaRPr sz="500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192" name="Google Shape;192;p20"/>
          <p:cNvSpPr txBox="1">
            <a:spLocks noGrp="1"/>
          </p:cNvSpPr>
          <p:nvPr>
            <p:ph type="body" idx="4294967295"/>
          </p:nvPr>
        </p:nvSpPr>
        <p:spPr>
          <a:xfrm>
            <a:off x="164950" y="3108900"/>
            <a:ext cx="2177400" cy="43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endParaRPr sz="2100">
              <a:solidFill>
                <a:schemeClr val="accent5"/>
              </a:solidFill>
            </a:endParaRPr>
          </a:p>
        </p:txBody>
      </p:sp>
      <p:cxnSp>
        <p:nvCxnSpPr>
          <p:cNvPr id="193" name="Google Shape;193;p20"/>
          <p:cNvCxnSpPr/>
          <p:nvPr/>
        </p:nvCxnSpPr>
        <p:spPr>
          <a:xfrm>
            <a:off x="1118175" y="3613373"/>
            <a:ext cx="2709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94" name="Google Shape;194;p20"/>
          <p:cNvSpPr txBox="1">
            <a:spLocks noGrp="1"/>
          </p:cNvSpPr>
          <p:nvPr>
            <p:ph type="body" idx="4294967295"/>
          </p:nvPr>
        </p:nvSpPr>
        <p:spPr>
          <a:xfrm>
            <a:off x="164925" y="3108895"/>
            <a:ext cx="2177400" cy="168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endParaRPr sz="1100"/>
          </a:p>
        </p:txBody>
      </p:sp>
      <p:sp>
        <p:nvSpPr>
          <p:cNvPr id="195" name="Google Shape;195;p20"/>
          <p:cNvSpPr/>
          <p:nvPr/>
        </p:nvSpPr>
        <p:spPr>
          <a:xfrm>
            <a:off x="2649463" y="1351550"/>
            <a:ext cx="1644300" cy="1644300"/>
          </a:xfrm>
          <a:prstGeom prst="ellipse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Chelsea Market"/>
                <a:ea typeface="Chelsea Market"/>
                <a:cs typeface="Chelsea Market"/>
                <a:sym typeface="Chelsea Market"/>
              </a:rPr>
              <a:t>8</a:t>
            </a:r>
            <a:endParaRPr sz="500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cxnSp>
        <p:nvCxnSpPr>
          <p:cNvPr id="196" name="Google Shape;196;p20"/>
          <p:cNvCxnSpPr/>
          <p:nvPr/>
        </p:nvCxnSpPr>
        <p:spPr>
          <a:xfrm>
            <a:off x="3327800" y="3613373"/>
            <a:ext cx="2709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97" name="Google Shape;197;p20"/>
          <p:cNvSpPr/>
          <p:nvPr/>
        </p:nvSpPr>
        <p:spPr>
          <a:xfrm>
            <a:off x="4867425" y="1366425"/>
            <a:ext cx="1644300" cy="1644300"/>
          </a:xfrm>
          <a:prstGeom prst="ellipse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Chelsea Market"/>
                <a:ea typeface="Chelsea Market"/>
                <a:cs typeface="Chelsea Market"/>
                <a:sym typeface="Chelsea Market"/>
              </a:rPr>
              <a:t>9</a:t>
            </a:r>
            <a:endParaRPr sz="500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cxnSp>
        <p:nvCxnSpPr>
          <p:cNvPr id="198" name="Google Shape;198;p20"/>
          <p:cNvCxnSpPr/>
          <p:nvPr/>
        </p:nvCxnSpPr>
        <p:spPr>
          <a:xfrm>
            <a:off x="5554075" y="3613373"/>
            <a:ext cx="2709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99" name="Google Shape;199;p20"/>
          <p:cNvSpPr/>
          <p:nvPr/>
        </p:nvSpPr>
        <p:spPr>
          <a:xfrm>
            <a:off x="7085400" y="1366425"/>
            <a:ext cx="1644300" cy="1644300"/>
          </a:xfrm>
          <a:prstGeom prst="ellipse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Chelsea Market"/>
                <a:ea typeface="Chelsea Market"/>
                <a:cs typeface="Chelsea Market"/>
                <a:sym typeface="Chelsea Market"/>
              </a:rPr>
              <a:t>10</a:t>
            </a:r>
            <a:endParaRPr sz="500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cxnSp>
        <p:nvCxnSpPr>
          <p:cNvPr id="200" name="Google Shape;200;p20"/>
          <p:cNvCxnSpPr/>
          <p:nvPr/>
        </p:nvCxnSpPr>
        <p:spPr>
          <a:xfrm>
            <a:off x="7747050" y="3613373"/>
            <a:ext cx="2709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01" name="Google Shape;201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4925" y="3108925"/>
            <a:ext cx="2177400" cy="164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20"/>
          <p:cNvPicPr preferRelativeResize="0"/>
          <p:nvPr/>
        </p:nvPicPr>
        <p:blipFill rotWithShape="1">
          <a:blip r:embed="rId4">
            <a:alphaModFix/>
          </a:blip>
          <a:srcRect l="29996" r="26850"/>
          <a:stretch/>
        </p:blipFill>
        <p:spPr>
          <a:xfrm>
            <a:off x="4721637" y="3130050"/>
            <a:ext cx="1902475" cy="164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068725" y="3108925"/>
            <a:ext cx="1902475" cy="164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20" descr="This timer silently counts down to 0:00, then alerts you that time is up with a gentle beep sound." title="30 Second Timer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418025" y="0"/>
            <a:ext cx="1743076" cy="130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2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426700" y="3108900"/>
            <a:ext cx="2177400" cy="164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1"/>
          <p:cNvSpPr/>
          <p:nvPr/>
        </p:nvSpPr>
        <p:spPr>
          <a:xfrm>
            <a:off x="0" y="0"/>
            <a:ext cx="9161100" cy="2484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21"/>
          <p:cNvSpPr txBox="1">
            <a:spLocks noGrp="1"/>
          </p:cNvSpPr>
          <p:nvPr>
            <p:ph type="title" idx="4294967295"/>
          </p:nvPr>
        </p:nvSpPr>
        <p:spPr>
          <a:xfrm>
            <a:off x="366650" y="402200"/>
            <a:ext cx="8520600" cy="1013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1C4587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1C4587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1C4587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1C4587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C4587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As-tu vu 8 tuques ? Bravo ! </a:t>
            </a:r>
            <a:endParaRPr>
              <a:solidFill>
                <a:srgbClr val="1C4587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1C4587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212" name="Google Shape;212;p21"/>
          <p:cNvSpPr/>
          <p:nvPr/>
        </p:nvSpPr>
        <p:spPr>
          <a:xfrm>
            <a:off x="431500" y="1366425"/>
            <a:ext cx="1644300" cy="1644300"/>
          </a:xfrm>
          <a:prstGeom prst="ellipse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Chelsea Market"/>
                <a:ea typeface="Chelsea Market"/>
                <a:cs typeface="Chelsea Market"/>
                <a:sym typeface="Chelsea Market"/>
              </a:rPr>
              <a:t>7</a:t>
            </a:r>
            <a:endParaRPr sz="500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213" name="Google Shape;213;p21"/>
          <p:cNvSpPr/>
          <p:nvPr/>
        </p:nvSpPr>
        <p:spPr>
          <a:xfrm>
            <a:off x="2649463" y="1351550"/>
            <a:ext cx="1644300" cy="1644300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Chelsea Market"/>
                <a:ea typeface="Chelsea Market"/>
                <a:cs typeface="Chelsea Market"/>
                <a:sym typeface="Chelsea Market"/>
              </a:rPr>
              <a:t>8</a:t>
            </a:r>
            <a:endParaRPr sz="500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214" name="Google Shape;214;p21"/>
          <p:cNvSpPr/>
          <p:nvPr/>
        </p:nvSpPr>
        <p:spPr>
          <a:xfrm>
            <a:off x="4867425" y="1366425"/>
            <a:ext cx="1644300" cy="1644300"/>
          </a:xfrm>
          <a:prstGeom prst="ellipse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Chelsea Market"/>
                <a:ea typeface="Chelsea Market"/>
                <a:cs typeface="Chelsea Market"/>
                <a:sym typeface="Chelsea Market"/>
              </a:rPr>
              <a:t>9</a:t>
            </a:r>
            <a:endParaRPr sz="500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cxnSp>
        <p:nvCxnSpPr>
          <p:cNvPr id="215" name="Google Shape;215;p21"/>
          <p:cNvCxnSpPr/>
          <p:nvPr/>
        </p:nvCxnSpPr>
        <p:spPr>
          <a:xfrm>
            <a:off x="5554075" y="3613373"/>
            <a:ext cx="2709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16" name="Google Shape;216;p21"/>
          <p:cNvSpPr/>
          <p:nvPr/>
        </p:nvSpPr>
        <p:spPr>
          <a:xfrm>
            <a:off x="7085400" y="1366425"/>
            <a:ext cx="1644300" cy="1644300"/>
          </a:xfrm>
          <a:prstGeom prst="ellipse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Chelsea Market"/>
                <a:ea typeface="Chelsea Market"/>
                <a:cs typeface="Chelsea Market"/>
                <a:sym typeface="Chelsea Market"/>
              </a:rPr>
              <a:t>10</a:t>
            </a:r>
            <a:endParaRPr sz="500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cxnSp>
        <p:nvCxnSpPr>
          <p:cNvPr id="217" name="Google Shape;217;p21"/>
          <p:cNvCxnSpPr/>
          <p:nvPr/>
        </p:nvCxnSpPr>
        <p:spPr>
          <a:xfrm>
            <a:off x="7747050" y="3613373"/>
            <a:ext cx="2709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18" name="Google Shape;218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26700" y="3108900"/>
            <a:ext cx="2177400" cy="164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arina">
  <a:themeElements>
    <a:clrScheme name="Marina">
      <a:dk1>
        <a:srgbClr val="FFFFFF"/>
      </a:dk1>
      <a:lt1>
        <a:srgbClr val="00517C"/>
      </a:lt1>
      <a:dk2>
        <a:srgbClr val="004065"/>
      </a:dk2>
      <a:lt2>
        <a:srgbClr val="CFD8DC"/>
      </a:lt2>
      <a:accent1>
        <a:srgbClr val="0277BD"/>
      </a:accent1>
      <a:accent2>
        <a:srgbClr val="558B2F"/>
      </a:accent2>
      <a:accent3>
        <a:srgbClr val="009688"/>
      </a:accent3>
      <a:accent4>
        <a:srgbClr val="039BE5"/>
      </a:accent4>
      <a:accent5>
        <a:srgbClr val="8BC34A"/>
      </a:accent5>
      <a:accent6>
        <a:srgbClr val="FFEB38"/>
      </a:accent6>
      <a:hlink>
        <a:srgbClr val="8BC34A"/>
      </a:hlink>
      <a:folHlink>
        <a:srgbClr val="8BC34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3B5A0191AC1B64EAAFAE7E7F8FF3468" ma:contentTypeVersion="8" ma:contentTypeDescription="Crée un document." ma:contentTypeScope="" ma:versionID="e65e86894a3cb10eef13c6c905a4fcfe">
  <xsd:schema xmlns:xsd="http://www.w3.org/2001/XMLSchema" xmlns:xs="http://www.w3.org/2001/XMLSchema" xmlns:p="http://schemas.microsoft.com/office/2006/metadata/properties" xmlns:ns2="4558d1e1-fe0c-4791-b6d4-e57d86c1c401" targetNamespace="http://schemas.microsoft.com/office/2006/metadata/properties" ma:root="true" ma:fieldsID="9fa361696695fd133b92f9503c0072fc" ns2:_="">
    <xsd:import namespace="4558d1e1-fe0c-4791-b6d4-e57d86c1c40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558d1e1-fe0c-4791-b6d4-e57d86c1c40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10DDC40-8416-41F4-9623-10F93390BA3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81695EC-F3BF-4F63-914E-19F222734ED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558d1e1-fe0c-4791-b6d4-e57d86c1c40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B1064F6-A661-417B-B39E-5968BEE10A1B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299</Words>
  <Application>Microsoft Macintosh PowerPoint</Application>
  <PresentationFormat>Affichage à l'écran (16:9)</PresentationFormat>
  <Paragraphs>117</Paragraphs>
  <Slides>31</Slides>
  <Notes>31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31</vt:i4>
      </vt:variant>
    </vt:vector>
  </HeadingPairs>
  <TitlesOfParts>
    <vt:vector size="37" baseType="lpstr">
      <vt:lpstr>Roboto Slab</vt:lpstr>
      <vt:lpstr>Chelsea Market</vt:lpstr>
      <vt:lpstr>Playfair Display SC</vt:lpstr>
      <vt:lpstr>Arial</vt:lpstr>
      <vt:lpstr>Roboto</vt:lpstr>
      <vt:lpstr>Marina</vt:lpstr>
      <vt:lpstr>Présentation PowerPoint</vt:lpstr>
      <vt:lpstr>Présentation PowerPoint</vt:lpstr>
      <vt:lpstr>Présentation PowerPoint</vt:lpstr>
      <vt:lpstr>Combien de bonshommes de neige vois-tu ? </vt:lpstr>
      <vt:lpstr>  Fais l’exercice pour le nombre compté !</vt:lpstr>
      <vt:lpstr>As-tu vu 3 bonshommes de neige ? Bravo ! </vt:lpstr>
      <vt:lpstr>   Combien de tuques vois-tu ?</vt:lpstr>
      <vt:lpstr>      Fais l’exercice pour le nombre compté ! </vt:lpstr>
      <vt:lpstr>    As-tu vu 8 tuques ? Bravo !  </vt:lpstr>
      <vt:lpstr>  Combien de mitaines vois-tu ?</vt:lpstr>
      <vt:lpstr> Fais l’exercice pour le nombre compté !</vt:lpstr>
      <vt:lpstr>As-tu vu 11 mitaines ? Bravo !</vt:lpstr>
      <vt:lpstr>  Combien d'igloos vois-tu ?</vt:lpstr>
      <vt:lpstr>Fais l’exercice pour le nombre compté !</vt:lpstr>
      <vt:lpstr>As-tu vu 6 igloos ? Bravo ! </vt:lpstr>
      <vt:lpstr>   Combien de pelles vois-tu ?</vt:lpstr>
      <vt:lpstr>Fais l’exercice pour le nombre compté !</vt:lpstr>
      <vt:lpstr>As-tu vu 9 pelles ? Bravo ! </vt:lpstr>
      <vt:lpstr> Combien de bonshommes de neige vois-tu ?</vt:lpstr>
      <vt:lpstr>Fais l’exercice pour le nombre compté !</vt:lpstr>
      <vt:lpstr>As-tu vu 15 bonshommes de neige ? Bravo ! </vt:lpstr>
      <vt:lpstr>  Combien de foulards vois-tu ?</vt:lpstr>
      <vt:lpstr>Fais l’exercice pour le nombre compté !</vt:lpstr>
      <vt:lpstr>As-tu vu 3 foulards ? Bravo ! </vt:lpstr>
      <vt:lpstr> Combien de luges vois-tu ?</vt:lpstr>
      <vt:lpstr>Fais l’exercice pour le nombre compté !</vt:lpstr>
      <vt:lpstr>As-tu vu 7 luges ? Bravo ! </vt:lpstr>
      <vt:lpstr> Combien de boules à neige vois-tu ? </vt:lpstr>
      <vt:lpstr>Fais l’exercice pour le nombre compté !</vt:lpstr>
      <vt:lpstr>As-tu vu 11 boules à neige ? Bravo !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cp:lastModifiedBy>Therrien Isabelle</cp:lastModifiedBy>
  <cp:revision>17</cp:revision>
  <dcterms:modified xsi:type="dcterms:W3CDTF">2022-01-05T23:21:48Z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0x010100E3B5A0191AC1B64EAAFAE7E7F8FF3468</vt:lpwstr>
  </property>
</Properties>
</file>